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This module - and sequence- is about the properties of systems of cities (urban systems), such as the USA, or China. This is the largest scale we will consider, and was the scale at which many results emerged that were general, characterizing urban systems in the second half of the 20th century: I will refer to these regularities as the ‘Laws of geography’.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In a famous paper in Geography, researchers in the US imported these ideas from Europe but also started elaborating on them…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For example, due to natural resources, transport infrastructure and so on, which altogether would distort the spatial structure predicted by CPT…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At the same time, the first results of the quantitative revolution did confirm the less spatial parts of the theorem namely the ideas of functional hierarchies based on city size.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r>
              <a:t>Here’s a matrix of functions vs city size in a county outside Seattle.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This is similar to what we did when discussing professions and business types… you see here that there were these precedents to those ideas. It remained in this work to be quantified and related to other scaling patterns… even as city size here is playing an important role.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Tobler was another important researcher at this time in quantitative geography, and made very beautiful and inventive maps as you can see. His two laws are purely qualitative, and hard to falsify, but often recited by heart by geographers/GIS people …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Now, we are getting to the more famous and widely used ‘laws’ of geography. This next one is  known as the ‘gravity law’; it has a curious and strange history in this paper above: the author was a physicist and coined the term by analogy (but with “ “) : It described that students coming to the 4 universities were more likely to come from close by inversely with distance and  proportional to the population size of the place of origin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It became conventionally written like this. Note that the units are people per some unit of time, so this is a flow of people between two places. The N’s are populations and d_ij the distance between them. G is a constant that sets the units right. Sometimes the distance is placed to a power a. By analogy to gravity this is also written as the potential of a place…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Here’s an old, but at the time quite famous, paper on the potentials of each city. You see for example that NYC, Boston, Philly and Chicago are all in the same basin of attraction (with the thicker line) Warntz was at Harvard where GIS (and arcGIS) came out of these ideas.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These ideas were then popularized by by Zipf, who also estimated in a number of other contexts.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This is an image of the Earth at night over the US. It allows us to clearly see cities as bright spots. It also gives us a rough sense that there are a few large cities and many smaller ones, of progressively smaller sizes. Also that spatially there are often larger distances between the largest cities: All these observations lead to (somewhat) predictable statistics: the laws of geography.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There have been many attempts to derive the “gravity law” from theory (see book for a review): one way to see it is to use the derivation of social rates (here leading to movement) but where the interaction area is between the two cities, when these are far away a-&gt; 1 and when they are within the same city this becomes the relevant interaction area (the networked built up care of the city). This at least has the advantage of using the same principles at different scales.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a:r>
              <a:t>There are a number of problems with the form of the gravity law as a model to describe actual observed flows, such as for example for migration. The worst is that it is symmetric so flows in both directions are the same. This is not true in general and differences carry information for example about which city is preferred at a given time as a destination for migration…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Another law of geography (actually this one plays a auxiliary role) is known as Gibrat’s law. It was first discussed in the context of firms, and later applied to cities. It says - in modern language - that all cities grow exponentially and that the growth rate (and in some versions its statistics, mean + variance over time) are city size independent. When this is true Zipf’s law follows under known conditions.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This is not very true of firms, it is actually a better description of a set of cities within the same urban system…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This is the stringer version, treating the growth rate as a statistical quantity.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We can test it by measuring it, for example for US MSAs. We see that it is approximately true on average (though there are significant variations they are not clearly city size dependent). The variance (or volatility, in red) may appear a little size dependent however, but it his a very small number as shown in panels C, D for the effective growth rate versus the average growth rate.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Finally, the most famous of the laws of geography is known as Zipf’s law. It is a description of the distribution (probability) of city sizes.  Zipf noticed that when plotted as the population versus the rank (largest city, rank=1, second rank=2, etc) in log-log one finds approximately a straight-line of slope -1. I added the grey thick lines to show you that it is not quite right, especially for small cities… more on that in a moment.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Zipf’s law - written as a relation between size and rank, the ‘rank-size’ rule - has a nice, simple interpretation: the second largest city is predicted to be 1/2 the size of the largest, the 3rd 1/3 and so on. I wrote the population of the largest urban areas in the US on the right for reference… not too bad, not too good? People fight about whether they find this good enough or bad … traditionally, geographers took this as an almost exact result…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p>
            <a:pPr/>
            <a:r>
              <a:t>For US MSAs, the entire plot looks like this. You can see that it is not very good anywhere. The larger medium cities are too large and the very small cities are too small. If you took this at face value, one conclusion could be that NYC, LA, Chicago are too small, given the medium sized cities in the US. We will see in the next module why this is…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OK - so to conclude for now. The “laws” of geography are empirical regularities, that were discovered a bit by trial and error. There is some logic to them, but we would like to better understand where they are coming from and what does it mean when they don’t work very well (or when they work perfectly). The next module will shed some light on these questions.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So here is a list of these ‘laws’. We will see that these have different meanings and may apply more or less well to data. In general, all these are quite rough, but all have a grand of truth. Our aim will be not only to discuss what they are but also to understand where they come from, and what observed deviations to their patterns mean.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The backdrop to this was a period in the social sciences post WW 2 that became known as the “quantitative revolution”. This lead to GIS systems, and the kinds of things that allow digital maps everywhere, starting with your phone and GPS and so on. It was driven by a growth in data and statistics that were created in part during the war effort and the space age. After the quantitative revolution, there was a “cultural turn” where geography and most other social sciences (except economics) disavowed quantitative methods, the legacy of these disagreements (which are rather hard to understand from today’s perspective) is still with us today in most university departments. It could be argued that we are now in a second quantitative revolution…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OK, but let’s discuss the various ‘laws’ of geography. One of the oldest was the concept of central place theory: it is an attempt to describe the ‘earth at night’ patterns we already saw. It has a certain platonic quality of trying to derive a spatial structure of territories for bigger and smaller cities and their relative spatial organization…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It made certain assumptions about homogeneous packing of settlements on the 2D plane, which as was known for a long time leads to an hexagonal (honeycomb) pattern of organization.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So of the statements of central place theory here very insightful especially about the hierarchy of functions and the deep division of labor in larger cities, as we have seen before. The spatial part was too rigid, though. It also anticipated other laws of geography such as Zipf’s law (more on that later).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Here’s what Christaler thought was going on spatially…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When we go back to reality some of these ideas do OK: the largest cities in the US are more or less as far away from each other as possible … and we could squint sometimes and try to see hexagonal lattices, but in general things are more complicated and interesting.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5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4.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g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jpeg"/><Relationship Id="rId7" Type="http://schemas.openxmlformats.org/officeDocument/2006/relationships/image" Target="../media/image3.jpeg"/><Relationship Id="rId8"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g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jpeg"/><Relationship Id="rId4" Type="http://schemas.openxmlformats.org/officeDocument/2006/relationships/image" Target="../media/image7.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Luís M. A. Bettencourt  2024"/>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2024</a:t>
            </a:r>
          </a:p>
        </p:txBody>
      </p:sp>
      <p:sp>
        <p:nvSpPr>
          <p:cNvPr id="171" name="Lecture 14"/>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14</a:t>
            </a:r>
          </a:p>
        </p:txBody>
      </p:sp>
      <p:sp>
        <p:nvSpPr>
          <p:cNvPr id="172" name="The Structure of the Urban Systems and the Laws of Geography"/>
          <p:cNvSpPr txBox="1"/>
          <p:nvPr>
            <p:ph type="body" sz="quarter" idx="1"/>
          </p:nvPr>
        </p:nvSpPr>
        <p:spPr>
          <a:xfrm>
            <a:off x="3736404" y="5857834"/>
            <a:ext cx="16733392" cy="1071564"/>
          </a:xfrm>
          <a:prstGeom prst="rect">
            <a:avLst/>
          </a:prstGeom>
        </p:spPr>
        <p:txBody>
          <a:bodyPr/>
          <a:lstStyle>
            <a:lvl1pPr algn="ctr" defTabSz="714732">
              <a:defRPr b="0" sz="4524"/>
            </a:lvl1pPr>
          </a:lstStyle>
          <a:p>
            <a:pPr/>
            <a:r>
              <a:t>The Structure of the Urban Systems and the Laws of Geography</a:t>
            </a:r>
          </a:p>
        </p:txBody>
      </p:sp>
      <p:sp>
        <p:nvSpPr>
          <p:cNvPr id="173" name="14.1 The Laws of Geography"/>
          <p:cNvSpPr txBox="1"/>
          <p:nvPr/>
        </p:nvSpPr>
        <p:spPr>
          <a:xfrm>
            <a:off x="-3556559"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14.1 The Laws of Geography </a:t>
            </a:r>
          </a:p>
        </p:txBody>
      </p:sp>
      <p:sp>
        <p:nvSpPr>
          <p:cNvPr id="174" name="IUS 8.1"/>
          <p:cNvSpPr txBox="1"/>
          <p:nvPr/>
        </p:nvSpPr>
        <p:spPr>
          <a:xfrm>
            <a:off x="18901474" y="8201301"/>
            <a:ext cx="146192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8.1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Screen Shot 2018-11-19 at 8.34.55 PM.png" descr="Screen Shot 2018-11-19 at 8.34.55 PM.png"/>
          <p:cNvPicPr>
            <a:picLocks noChangeAspect="1"/>
          </p:cNvPicPr>
          <p:nvPr/>
        </p:nvPicPr>
        <p:blipFill>
          <a:blip r:embed="rId3">
            <a:extLst/>
          </a:blip>
          <a:stretch>
            <a:fillRect/>
          </a:stretch>
        </p:blipFill>
        <p:spPr>
          <a:xfrm>
            <a:off x="6602015" y="227254"/>
            <a:ext cx="11179970" cy="2589610"/>
          </a:xfrm>
          <a:prstGeom prst="rect">
            <a:avLst/>
          </a:prstGeom>
          <a:ln w="12700">
            <a:miter lim="400000"/>
          </a:ln>
        </p:spPr>
      </p:pic>
      <p:grpSp>
        <p:nvGrpSpPr>
          <p:cNvPr id="255" name="Screen Shot 2018-11-19 at 9.08.20 PM.png"/>
          <p:cNvGrpSpPr/>
          <p:nvPr/>
        </p:nvGrpSpPr>
        <p:grpSpPr>
          <a:xfrm>
            <a:off x="7687448" y="3520941"/>
            <a:ext cx="8390515" cy="9129808"/>
            <a:chOff x="0" y="0"/>
            <a:chExt cx="8390514" cy="9129807"/>
          </a:xfrm>
        </p:grpSpPr>
        <p:pic>
          <p:nvPicPr>
            <p:cNvPr id="254" name="Screen Shot 2018-11-19 at 9.08.20 PM.png" descr="Screen Shot 2018-11-19 at 9.08.20 PM.png"/>
            <p:cNvPicPr>
              <a:picLocks noChangeAspect="1"/>
            </p:cNvPicPr>
            <p:nvPr/>
          </p:nvPicPr>
          <p:blipFill>
            <a:blip r:embed="rId4">
              <a:extLst/>
            </a:blip>
            <a:stretch>
              <a:fillRect/>
            </a:stretch>
          </p:blipFill>
          <p:spPr>
            <a:xfrm>
              <a:off x="177800" y="114300"/>
              <a:ext cx="8034915" cy="8672608"/>
            </a:xfrm>
            <a:prstGeom prst="rect">
              <a:avLst/>
            </a:prstGeom>
            <a:ln>
              <a:noFill/>
            </a:ln>
            <a:effectLst/>
          </p:spPr>
        </p:pic>
        <p:pic>
          <p:nvPicPr>
            <p:cNvPr id="253" name="Screen Shot 2018-11-19 at 9.08.20 PM.png" descr="Screen Shot 2018-11-19 at 9.08.20 PM.png"/>
            <p:cNvPicPr>
              <a:picLocks noChangeAspect="0"/>
            </p:cNvPicPr>
            <p:nvPr/>
          </p:nvPicPr>
          <p:blipFill>
            <a:blip r:embed="rId5">
              <a:extLst/>
            </a:blip>
            <a:stretch>
              <a:fillRect/>
            </a:stretch>
          </p:blipFill>
          <p:spPr>
            <a:xfrm>
              <a:off x="0" y="0"/>
              <a:ext cx="8390515" cy="9129808"/>
            </a:xfrm>
            <a:prstGeom prst="rect">
              <a:avLst/>
            </a:prstGeom>
            <a:effectLst/>
          </p:spPr>
        </p:pic>
      </p:grpSp>
      <p:sp>
        <p:nvSpPr>
          <p:cNvPr id="256" name="university of chicago"/>
          <p:cNvSpPr txBox="1"/>
          <p:nvPr/>
        </p:nvSpPr>
        <p:spPr>
          <a:xfrm>
            <a:off x="8729190" y="2594298"/>
            <a:ext cx="2826920" cy="47767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Neue Medium"/>
                <a:ea typeface="Helvetica Neue Medium"/>
                <a:cs typeface="Helvetica Neue Medium"/>
                <a:sym typeface="Helvetica Neue Medium"/>
              </a:defRPr>
            </a:lvl1pPr>
          </a:lstStyle>
          <a:p>
            <a:pPr/>
            <a:r>
              <a:t>university of chicago</a:t>
            </a:r>
          </a:p>
        </p:txBody>
      </p:sp>
      <p:sp>
        <p:nvSpPr>
          <p:cNvPr id="257" name="https://www.jstor.org/stable/1026055"/>
          <p:cNvSpPr txBox="1"/>
          <p:nvPr/>
        </p:nvSpPr>
        <p:spPr>
          <a:xfrm>
            <a:off x="18254018" y="13036405"/>
            <a:ext cx="51633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https://www.jstor.org/stable/1026055</a:t>
            </a:r>
          </a:p>
        </p:txBody>
      </p:sp>
      <p:sp>
        <p:nvSpPr>
          <p:cNvPr id="258" name="Oval"/>
          <p:cNvSpPr/>
          <p:nvPr/>
        </p:nvSpPr>
        <p:spPr>
          <a:xfrm>
            <a:off x="6868794" y="9434724"/>
            <a:ext cx="9799224" cy="3280868"/>
          </a:xfrm>
          <a:prstGeom prst="ellipse">
            <a:avLst/>
          </a:pr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Screen Shot 2018-11-19 at 8.35.17 PM.png" descr="Screen Shot 2018-11-19 at 8.35.17 PM.png"/>
          <p:cNvPicPr>
            <a:picLocks noChangeAspect="1"/>
          </p:cNvPicPr>
          <p:nvPr/>
        </p:nvPicPr>
        <p:blipFill>
          <a:blip r:embed="rId3">
            <a:extLst/>
          </a:blip>
          <a:stretch>
            <a:fillRect/>
          </a:stretch>
        </p:blipFill>
        <p:spPr>
          <a:xfrm>
            <a:off x="6502782" y="-1"/>
            <a:ext cx="11378437" cy="13716001"/>
          </a:xfrm>
          <a:prstGeom prst="rect">
            <a:avLst/>
          </a:prstGeom>
          <a:ln w="12700">
            <a:miter lim="400000"/>
          </a:ln>
        </p:spPr>
      </p:pic>
      <p:pic>
        <p:nvPicPr>
          <p:cNvPr id="263" name="Line Line" descr="Line Line"/>
          <p:cNvPicPr>
            <a:picLocks noChangeAspect="0"/>
          </p:cNvPicPr>
          <p:nvPr/>
        </p:nvPicPr>
        <p:blipFill>
          <a:blip r:embed="rId4">
            <a:extLst/>
          </a:blip>
          <a:stretch>
            <a:fillRect/>
          </a:stretch>
        </p:blipFill>
        <p:spPr>
          <a:xfrm>
            <a:off x="13427075" y="5170090"/>
            <a:ext cx="3981875" cy="101601"/>
          </a:xfrm>
          <a:prstGeom prst="rect">
            <a:avLst/>
          </a:prstGeom>
        </p:spPr>
      </p:pic>
      <p:pic>
        <p:nvPicPr>
          <p:cNvPr id="265" name="Line Line" descr="Line Line"/>
          <p:cNvPicPr>
            <a:picLocks noChangeAspect="0"/>
          </p:cNvPicPr>
          <p:nvPr/>
        </p:nvPicPr>
        <p:blipFill>
          <a:blip r:embed="rId4">
            <a:extLst/>
          </a:blip>
          <a:stretch>
            <a:fillRect/>
          </a:stretch>
        </p:blipFill>
        <p:spPr>
          <a:xfrm>
            <a:off x="8003778" y="5336778"/>
            <a:ext cx="3981876" cy="101601"/>
          </a:xfrm>
          <a:prstGeom prst="rect">
            <a:avLst/>
          </a:prstGeom>
        </p:spPr>
      </p:pic>
      <p:pic>
        <p:nvPicPr>
          <p:cNvPr id="267" name="Line Line" descr="Line Line"/>
          <p:cNvPicPr>
            <a:picLocks noChangeAspect="0"/>
          </p:cNvPicPr>
          <p:nvPr/>
        </p:nvPicPr>
        <p:blipFill>
          <a:blip r:embed="rId5">
            <a:extLst/>
          </a:blip>
          <a:stretch>
            <a:fillRect/>
          </a:stretch>
        </p:blipFill>
        <p:spPr>
          <a:xfrm>
            <a:off x="6779705" y="5592762"/>
            <a:ext cx="812543" cy="101601"/>
          </a:xfrm>
          <a:prstGeom prst="rect">
            <a:avLst/>
          </a:prstGeom>
        </p:spPr>
      </p:pic>
      <p:pic>
        <p:nvPicPr>
          <p:cNvPr id="269" name="Line Line" descr="Line Line"/>
          <p:cNvPicPr>
            <a:picLocks noChangeAspect="0"/>
          </p:cNvPicPr>
          <p:nvPr/>
        </p:nvPicPr>
        <p:blipFill>
          <a:blip r:embed="rId4">
            <a:extLst/>
          </a:blip>
          <a:stretch>
            <a:fillRect/>
          </a:stretch>
        </p:blipFill>
        <p:spPr>
          <a:xfrm>
            <a:off x="7985918" y="12075715"/>
            <a:ext cx="3981876" cy="101601"/>
          </a:xfrm>
          <a:prstGeom prst="rect">
            <a:avLst/>
          </a:prstGeom>
        </p:spPr>
      </p:pic>
      <p:sp>
        <p:nvSpPr>
          <p:cNvPr id="271" name="Specialized-function Settlements"/>
          <p:cNvSpPr txBox="1"/>
          <p:nvPr/>
        </p:nvSpPr>
        <p:spPr>
          <a:xfrm>
            <a:off x="14647767" y="1401732"/>
            <a:ext cx="5970779"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Specialized-function Settlements</a:t>
            </a:r>
          </a:p>
        </p:txBody>
      </p:sp>
      <p:sp>
        <p:nvSpPr>
          <p:cNvPr id="272" name="Central Places"/>
          <p:cNvSpPr txBox="1"/>
          <p:nvPr/>
        </p:nvSpPr>
        <p:spPr>
          <a:xfrm>
            <a:off x="4669091" y="675450"/>
            <a:ext cx="2710943"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Central Places</a:t>
            </a:r>
          </a:p>
        </p:txBody>
      </p:sp>
      <p:sp>
        <p:nvSpPr>
          <p:cNvPr id="273" name="Transport Centers+Routes"/>
          <p:cNvSpPr txBox="1"/>
          <p:nvPr/>
        </p:nvSpPr>
        <p:spPr>
          <a:xfrm>
            <a:off x="3630295" y="10009951"/>
            <a:ext cx="4788536"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Transport Centers+Routes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9" name="Screen Shot 2018-11-19 at 9.27.59 PM.png"/>
          <p:cNvGrpSpPr/>
          <p:nvPr/>
        </p:nvGrpSpPr>
        <p:grpSpPr>
          <a:xfrm>
            <a:off x="4772510" y="3225751"/>
            <a:ext cx="14838980" cy="5866179"/>
            <a:chOff x="0" y="0"/>
            <a:chExt cx="14838979" cy="5866177"/>
          </a:xfrm>
        </p:grpSpPr>
        <p:pic>
          <p:nvPicPr>
            <p:cNvPr id="278" name="Screen Shot 2018-11-19 at 9.27.59 PM.png" descr="Screen Shot 2018-11-19 at 9.27.59 PM.png"/>
            <p:cNvPicPr>
              <a:picLocks noChangeAspect="1"/>
            </p:cNvPicPr>
            <p:nvPr/>
          </p:nvPicPr>
          <p:blipFill>
            <a:blip r:embed="rId3">
              <a:extLst/>
            </a:blip>
            <a:stretch>
              <a:fillRect/>
            </a:stretch>
          </p:blipFill>
          <p:spPr>
            <a:xfrm>
              <a:off x="177800" y="114300"/>
              <a:ext cx="14483380" cy="5408978"/>
            </a:xfrm>
            <a:prstGeom prst="rect">
              <a:avLst/>
            </a:prstGeom>
            <a:ln>
              <a:noFill/>
            </a:ln>
            <a:effectLst/>
          </p:spPr>
        </p:pic>
        <p:pic>
          <p:nvPicPr>
            <p:cNvPr id="277" name="Screen Shot 2018-11-19 at 9.27.59 PM.png" descr="Screen Shot 2018-11-19 at 9.27.59 PM.png"/>
            <p:cNvPicPr>
              <a:picLocks noChangeAspect="0"/>
            </p:cNvPicPr>
            <p:nvPr/>
          </p:nvPicPr>
          <p:blipFill>
            <a:blip r:embed="rId4">
              <a:extLst/>
            </a:blip>
            <a:stretch>
              <a:fillRect/>
            </a:stretch>
          </p:blipFill>
          <p:spPr>
            <a:xfrm>
              <a:off x="0" y="0"/>
              <a:ext cx="14838980" cy="5866178"/>
            </a:xfrm>
            <a:prstGeom prst="rect">
              <a:avLst/>
            </a:prstGeom>
            <a:effectLst/>
          </p:spPr>
        </p:pic>
      </p:grpSp>
      <p:sp>
        <p:nvSpPr>
          <p:cNvPr id="280" name="Economic Geography 1958"/>
          <p:cNvSpPr txBox="1"/>
          <p:nvPr/>
        </p:nvSpPr>
        <p:spPr>
          <a:xfrm>
            <a:off x="15875444" y="12325716"/>
            <a:ext cx="492036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Economic Geography 1958</a:t>
            </a:r>
          </a:p>
        </p:txBody>
      </p:sp>
      <p:sp>
        <p:nvSpPr>
          <p:cNvPr id="281" name="https://www.jstor.org/stable/142299?seq=1#metadata_info_tab_contents"/>
          <p:cNvSpPr txBox="1"/>
          <p:nvPr/>
        </p:nvSpPr>
        <p:spPr>
          <a:xfrm>
            <a:off x="13720899" y="13085516"/>
            <a:ext cx="1005504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https://www.jstor.org/stable/142299?seq=1#metadata_info_tab_contents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Screen Shot 2018-11-19 at 9.41.34 PM.png" descr="Screen Shot 2018-11-19 at 9.41.34 PM.png"/>
          <p:cNvPicPr>
            <a:picLocks noChangeAspect="1"/>
          </p:cNvPicPr>
          <p:nvPr/>
        </p:nvPicPr>
        <p:blipFill>
          <a:blip r:embed="rId3">
            <a:extLst/>
          </a:blip>
          <a:stretch>
            <a:fillRect/>
          </a:stretch>
        </p:blipFill>
        <p:spPr>
          <a:xfrm>
            <a:off x="5270391" y="8929"/>
            <a:ext cx="12948048" cy="13698142"/>
          </a:xfrm>
          <a:prstGeom prst="rect">
            <a:avLst/>
          </a:prstGeom>
          <a:ln w="12700">
            <a:miter lim="400000"/>
          </a:ln>
        </p:spPr>
      </p:pic>
      <p:sp>
        <p:nvSpPr>
          <p:cNvPr id="286" name="Businesses / Services"/>
          <p:cNvSpPr txBox="1"/>
          <p:nvPr/>
        </p:nvSpPr>
        <p:spPr>
          <a:xfrm>
            <a:off x="5063616" y="2628075"/>
            <a:ext cx="4017392"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Businesses / Services</a:t>
            </a:r>
          </a:p>
        </p:txBody>
      </p:sp>
      <p:sp>
        <p:nvSpPr>
          <p:cNvPr id="287" name="Places"/>
          <p:cNvSpPr txBox="1"/>
          <p:nvPr/>
        </p:nvSpPr>
        <p:spPr>
          <a:xfrm>
            <a:off x="17918271" y="2628075"/>
            <a:ext cx="1334771"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Places</a:t>
            </a:r>
          </a:p>
        </p:txBody>
      </p:sp>
      <p:sp>
        <p:nvSpPr>
          <p:cNvPr id="288" name="https://www.jstor.org/stable/142299?seq=1#metadata_info_tab_contents"/>
          <p:cNvSpPr txBox="1"/>
          <p:nvPr/>
        </p:nvSpPr>
        <p:spPr>
          <a:xfrm>
            <a:off x="14064681" y="13085516"/>
            <a:ext cx="10055048" cy="4613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https://www.jstor.org/stable/142299?seq=1#metadata_info_tab_contents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2" name="Screen Shot 2018-11-19 at 9.42.42 PM.png" descr="Screen Shot 2018-11-19 at 9.42.42 PM.png"/>
          <p:cNvPicPr>
            <a:picLocks noChangeAspect="1"/>
          </p:cNvPicPr>
          <p:nvPr/>
        </p:nvPicPr>
        <p:blipFill>
          <a:blip r:embed="rId3">
            <a:extLst/>
          </a:blip>
          <a:stretch>
            <a:fillRect/>
          </a:stretch>
        </p:blipFill>
        <p:spPr>
          <a:xfrm>
            <a:off x="6521648" y="964406"/>
            <a:ext cx="11340704" cy="11787188"/>
          </a:xfrm>
          <a:prstGeom prst="rect">
            <a:avLst/>
          </a:prstGeom>
          <a:ln w="12700">
            <a:miter lim="400000"/>
          </a:ln>
        </p:spPr>
      </p:pic>
      <p:pic>
        <p:nvPicPr>
          <p:cNvPr id="293" name="Oval Oval" descr="Oval Oval"/>
          <p:cNvPicPr>
            <a:picLocks noChangeAspect="0"/>
          </p:cNvPicPr>
          <p:nvPr/>
        </p:nvPicPr>
        <p:blipFill>
          <a:blip r:embed="rId4">
            <a:extLst/>
          </a:blip>
          <a:stretch>
            <a:fillRect/>
          </a:stretch>
        </p:blipFill>
        <p:spPr>
          <a:xfrm rot="19966011">
            <a:off x="7509273" y="1563891"/>
            <a:ext cx="11604743" cy="3906539"/>
          </a:xfrm>
          <a:prstGeom prst="rect">
            <a:avLst/>
          </a:prstGeom>
        </p:spPr>
      </p:pic>
      <p:sp>
        <p:nvSpPr>
          <p:cNvPr id="295" name="Seattle Suburbs"/>
          <p:cNvSpPr txBox="1"/>
          <p:nvPr/>
        </p:nvSpPr>
        <p:spPr>
          <a:xfrm>
            <a:off x="12025188" y="3015001"/>
            <a:ext cx="324177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Seattle Suburbs</a:t>
            </a:r>
          </a:p>
        </p:txBody>
      </p:sp>
      <p:sp>
        <p:nvSpPr>
          <p:cNvPr id="296" name="Business Richness= # unique types"/>
          <p:cNvSpPr txBox="1"/>
          <p:nvPr/>
        </p:nvSpPr>
        <p:spPr>
          <a:xfrm>
            <a:off x="15953099" y="11964010"/>
            <a:ext cx="6773165"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Business Richness= # unique types</a:t>
            </a:r>
          </a:p>
        </p:txBody>
      </p:sp>
      <p:sp>
        <p:nvSpPr>
          <p:cNvPr id="297" name="https://www.jstor.org/stable/142299?seq=1#metadata_info_tab_contents"/>
          <p:cNvSpPr txBox="1"/>
          <p:nvPr/>
        </p:nvSpPr>
        <p:spPr>
          <a:xfrm>
            <a:off x="13823342" y="13138848"/>
            <a:ext cx="1005504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https://www.jstor.org/stable/142299?seq=1#metadata_info_tab_contents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obler’s Laws of Geography"/>
          <p:cNvSpPr txBox="1"/>
          <p:nvPr/>
        </p:nvSpPr>
        <p:spPr>
          <a:xfrm>
            <a:off x="3672400" y="1439430"/>
            <a:ext cx="7004432"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Tobler’s Laws of Geography</a:t>
            </a:r>
          </a:p>
        </p:txBody>
      </p:sp>
      <p:sp>
        <p:nvSpPr>
          <p:cNvPr id="302" name="Tobler’s First Law:…"/>
          <p:cNvSpPr txBox="1"/>
          <p:nvPr/>
        </p:nvSpPr>
        <p:spPr>
          <a:xfrm>
            <a:off x="3664088" y="4292697"/>
            <a:ext cx="16280258" cy="31569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642937">
              <a:defRPr b="1" sz="2800">
                <a:solidFill>
                  <a:srgbClr val="000000"/>
                </a:solidFill>
              </a:defRPr>
            </a:pPr>
            <a:r>
              <a:rPr i="1"/>
              <a:t>Tobler’s First Law</a:t>
            </a:r>
            <a:r>
              <a:t>: </a:t>
            </a:r>
          </a:p>
          <a:p>
            <a:pPr lvl="1" indent="0" algn="l" defTabSz="642937">
              <a:defRPr sz="2800">
                <a:solidFill>
                  <a:srgbClr val="000000"/>
                </a:solidFill>
              </a:defRPr>
            </a:pPr>
            <a:r>
              <a:t>         "everything is related to everything else, but near things are more related than distant things.”</a:t>
            </a:r>
            <a:endParaRPr baseline="31999"/>
          </a:p>
          <a:p>
            <a:pPr algn="l" defTabSz="642937">
              <a:defRPr b="1" sz="2800">
                <a:solidFill>
                  <a:srgbClr val="000000"/>
                </a:solidFill>
              </a:defRPr>
            </a:pPr>
            <a:endParaRPr baseline="31999"/>
          </a:p>
          <a:p>
            <a:pPr algn="l" defTabSz="642937">
              <a:defRPr b="1" sz="2800">
                <a:solidFill>
                  <a:srgbClr val="000000"/>
                </a:solidFill>
              </a:defRPr>
            </a:pPr>
          </a:p>
          <a:p>
            <a:pPr algn="l" defTabSz="642937">
              <a:defRPr b="1" sz="2800">
                <a:solidFill>
                  <a:srgbClr val="000000"/>
                </a:solidFill>
              </a:defRPr>
            </a:pPr>
          </a:p>
          <a:p>
            <a:pPr algn="l" defTabSz="642937">
              <a:defRPr b="1" sz="2800">
                <a:solidFill>
                  <a:srgbClr val="000000"/>
                </a:solidFill>
              </a:defRPr>
            </a:pPr>
          </a:p>
          <a:p>
            <a:pPr algn="l" defTabSz="642937">
              <a:defRPr b="1" sz="2800">
                <a:solidFill>
                  <a:srgbClr val="000000"/>
                </a:solidFill>
              </a:defRPr>
            </a:pPr>
            <a:r>
              <a:rPr i="1"/>
              <a:t>Tobler’s Second law</a:t>
            </a:r>
            <a:r>
              <a:t>:   </a:t>
            </a:r>
            <a:r>
              <a:rPr b="0"/>
              <a:t>“The phenomenon external to an area of interest affects what goes on inside” </a:t>
            </a:r>
          </a:p>
        </p:txBody>
      </p:sp>
      <p:pic>
        <p:nvPicPr>
          <p:cNvPr id="303" name="Screen Shot 2018-11-19 at 10.51.55 PM.png" descr="Screen Shot 2018-11-19 at 10.51.55 PM.png"/>
          <p:cNvPicPr>
            <a:picLocks noChangeAspect="1"/>
          </p:cNvPicPr>
          <p:nvPr/>
        </p:nvPicPr>
        <p:blipFill>
          <a:blip r:embed="rId3">
            <a:extLst/>
          </a:blip>
          <a:stretch>
            <a:fillRect/>
          </a:stretch>
        </p:blipFill>
        <p:spPr>
          <a:xfrm>
            <a:off x="3048000" y="7914282"/>
            <a:ext cx="18288000" cy="5664182"/>
          </a:xfrm>
          <a:prstGeom prst="rect">
            <a:avLst/>
          </a:prstGeom>
          <a:ln w="12700">
            <a:miter lim="400000"/>
          </a:ln>
        </p:spPr>
      </p:pic>
      <p:pic>
        <p:nvPicPr>
          <p:cNvPr id="304" name="Tobler, Waldo  .jpg" descr="Tobler, Waldo  .jpg"/>
          <p:cNvPicPr>
            <a:picLocks noChangeAspect="1"/>
          </p:cNvPicPr>
          <p:nvPr/>
        </p:nvPicPr>
        <p:blipFill>
          <a:blip r:embed="rId4">
            <a:extLst/>
          </a:blip>
          <a:stretch>
            <a:fillRect/>
          </a:stretch>
        </p:blipFill>
        <p:spPr>
          <a:xfrm>
            <a:off x="17858754" y="189488"/>
            <a:ext cx="2995754" cy="3638567"/>
          </a:xfrm>
          <a:prstGeom prst="rect">
            <a:avLst/>
          </a:prstGeom>
          <a:ln w="12700">
            <a:miter lim="400000"/>
          </a:ln>
        </p:spPr>
      </p:pic>
      <p:sp>
        <p:nvSpPr>
          <p:cNvPr id="305" name="Waldo Tobler 1961"/>
          <p:cNvSpPr txBox="1"/>
          <p:nvPr/>
        </p:nvSpPr>
        <p:spPr>
          <a:xfrm>
            <a:off x="17655210" y="3871201"/>
            <a:ext cx="3402839"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Waldo Tobler 1961</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he Gravity Law of Geography"/>
          <p:cNvSpPr txBox="1"/>
          <p:nvPr/>
        </p:nvSpPr>
        <p:spPr>
          <a:xfrm>
            <a:off x="3696960" y="784468"/>
            <a:ext cx="7646112"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The Gravity Law of Geography</a:t>
            </a:r>
          </a:p>
        </p:txBody>
      </p:sp>
      <p:grpSp>
        <p:nvGrpSpPr>
          <p:cNvPr id="312" name="Screen Shot 2018-11-19 at 11.06.04 PM.png"/>
          <p:cNvGrpSpPr/>
          <p:nvPr/>
        </p:nvGrpSpPr>
        <p:grpSpPr>
          <a:xfrm>
            <a:off x="5495208" y="1762805"/>
            <a:ext cx="13830768" cy="8990240"/>
            <a:chOff x="0" y="0"/>
            <a:chExt cx="13830766" cy="8990238"/>
          </a:xfrm>
        </p:grpSpPr>
        <p:pic>
          <p:nvPicPr>
            <p:cNvPr id="311" name="Screen Shot 2018-11-19 at 11.06.04 PM.png" descr="Screen Shot 2018-11-19 at 11.06.04 PM.png"/>
            <p:cNvPicPr>
              <a:picLocks noChangeAspect="1"/>
            </p:cNvPicPr>
            <p:nvPr/>
          </p:nvPicPr>
          <p:blipFill>
            <a:blip r:embed="rId3">
              <a:extLst/>
            </a:blip>
            <a:stretch>
              <a:fillRect/>
            </a:stretch>
          </p:blipFill>
          <p:spPr>
            <a:xfrm>
              <a:off x="177800" y="114300"/>
              <a:ext cx="13475167" cy="8533039"/>
            </a:xfrm>
            <a:prstGeom prst="rect">
              <a:avLst/>
            </a:prstGeom>
            <a:ln>
              <a:noFill/>
            </a:ln>
            <a:effectLst/>
          </p:spPr>
        </p:pic>
        <p:pic>
          <p:nvPicPr>
            <p:cNvPr id="310" name="Screen Shot 2018-11-19 at 11.06.04 PM.png" descr="Screen Shot 2018-11-19 at 11.06.04 PM.png"/>
            <p:cNvPicPr>
              <a:picLocks noChangeAspect="0"/>
            </p:cNvPicPr>
            <p:nvPr/>
          </p:nvPicPr>
          <p:blipFill>
            <a:blip r:embed="rId4">
              <a:extLst/>
            </a:blip>
            <a:stretch>
              <a:fillRect/>
            </a:stretch>
          </p:blipFill>
          <p:spPr>
            <a:xfrm>
              <a:off x="0" y="0"/>
              <a:ext cx="13830767" cy="8990239"/>
            </a:xfrm>
            <a:prstGeom prst="rect">
              <a:avLst/>
            </a:prstGeom>
            <a:effectLst/>
          </p:spPr>
        </p:pic>
      </p:grpSp>
      <p:grpSp>
        <p:nvGrpSpPr>
          <p:cNvPr id="315" name="Screen Shot 2018-11-19 at 11.06.47 PM.png"/>
          <p:cNvGrpSpPr/>
          <p:nvPr/>
        </p:nvGrpSpPr>
        <p:grpSpPr>
          <a:xfrm>
            <a:off x="5935067" y="10884677"/>
            <a:ext cx="12513866" cy="2548335"/>
            <a:chOff x="0" y="0"/>
            <a:chExt cx="12513865" cy="2548334"/>
          </a:xfrm>
        </p:grpSpPr>
        <p:pic>
          <p:nvPicPr>
            <p:cNvPr id="314" name="Screen Shot 2018-11-19 at 11.06.47 PM.png" descr="Screen Shot 2018-11-19 at 11.06.47 PM.png"/>
            <p:cNvPicPr>
              <a:picLocks noChangeAspect="1"/>
            </p:cNvPicPr>
            <p:nvPr/>
          </p:nvPicPr>
          <p:blipFill>
            <a:blip r:embed="rId5">
              <a:extLst/>
            </a:blip>
            <a:stretch>
              <a:fillRect/>
            </a:stretch>
          </p:blipFill>
          <p:spPr>
            <a:xfrm>
              <a:off x="50800" y="50800"/>
              <a:ext cx="12412266" cy="2446735"/>
            </a:xfrm>
            <a:prstGeom prst="rect">
              <a:avLst/>
            </a:prstGeom>
            <a:ln>
              <a:noFill/>
            </a:ln>
            <a:effectLst/>
          </p:spPr>
        </p:pic>
        <p:pic>
          <p:nvPicPr>
            <p:cNvPr id="313" name="Screen Shot 2018-11-19 at 11.06.47 PM.png" descr="Screen Shot 2018-11-19 at 11.06.47 PM.png"/>
            <p:cNvPicPr>
              <a:picLocks noChangeAspect="0"/>
            </p:cNvPicPr>
            <p:nvPr/>
          </p:nvPicPr>
          <p:blipFill>
            <a:blip r:embed="rId6">
              <a:extLst/>
            </a:blip>
            <a:stretch>
              <a:fillRect/>
            </a:stretch>
          </p:blipFill>
          <p:spPr>
            <a:xfrm>
              <a:off x="0" y="0"/>
              <a:ext cx="12513866" cy="2548335"/>
            </a:xfrm>
            <a:prstGeom prst="rect">
              <a:avLst/>
            </a:prstGeom>
            <a:effectLst/>
          </p:spPr>
        </p:pic>
      </p:grpSp>
      <p:sp>
        <p:nvSpPr>
          <p:cNvPr id="316" name="https://www.jstor.org/stable/40219181?seq=1#metadata_info_tab_contents"/>
          <p:cNvSpPr txBox="1"/>
          <p:nvPr/>
        </p:nvSpPr>
        <p:spPr>
          <a:xfrm>
            <a:off x="12078076" y="3508719"/>
            <a:ext cx="10393986" cy="46136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https://www.jstor.org/stable/40219181?seq=1#metadata_info_tab_contents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Flows between two Cities:"/>
          <p:cNvSpPr txBox="1"/>
          <p:nvPr/>
        </p:nvSpPr>
        <p:spPr>
          <a:xfrm>
            <a:off x="4637506" y="1727480"/>
            <a:ext cx="5822113"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Flows between two Cities: </a:t>
            </a:r>
          </a:p>
        </p:txBody>
      </p:sp>
      <p:sp>
        <p:nvSpPr>
          <p:cNvPr id="321" name="Equation"/>
          <p:cNvSpPr txBox="1"/>
          <p:nvPr/>
        </p:nvSpPr>
        <p:spPr>
          <a:xfrm>
            <a:off x="10196560" y="5504610"/>
            <a:ext cx="3349997" cy="189063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500" i="1">
                          <a:solidFill>
                            <a:srgbClr val="000000"/>
                          </a:solidFill>
                          <a:latin typeface="Cambria Math" panose="02040503050406030204" pitchFamily="18" charset="0"/>
                        </a:rPr>
                        <m:t>J</m:t>
                      </m:r>
                    </m:e>
                    <m:sub>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j</m:t>
                      </m:r>
                    </m:sub>
                  </m:sSub>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G</m:t>
                  </m:r>
                  <m:f>
                    <m:fPr>
                      <m:ctrlPr>
                        <a:rPr xmlns:a="http://schemas.openxmlformats.org/drawingml/2006/main" sz="5500" i="1">
                          <a:solidFill>
                            <a:srgbClr val="000000"/>
                          </a:solidFill>
                          <a:latin typeface="Cambria Math" panose="02040503050406030204" pitchFamily="18" charset="0"/>
                        </a:rPr>
                      </m:ctrlPr>
                      <m:type m:val="bar"/>
                    </m:fPr>
                    <m:num>
                      <m:sSub>
                        <m:e>
                          <m:r>
                            <a:rPr xmlns:a="http://schemas.openxmlformats.org/drawingml/2006/main" sz="5500" i="1">
                              <a:solidFill>
                                <a:srgbClr val="000000"/>
                              </a:solidFill>
                              <a:latin typeface="Cambria Math" panose="02040503050406030204" pitchFamily="18" charset="0"/>
                            </a:rPr>
                            <m:t>N</m:t>
                          </m:r>
                        </m:e>
                        <m:sub>
                          <m:r>
                            <a:rPr xmlns:a="http://schemas.openxmlformats.org/drawingml/2006/main" sz="5500" i="1">
                              <a:solidFill>
                                <a:srgbClr val="000000"/>
                              </a:solidFill>
                              <a:latin typeface="Cambria Math" panose="02040503050406030204" pitchFamily="18" charset="0"/>
                            </a:rPr>
                            <m:t>i</m:t>
                          </m:r>
                        </m:sub>
                      </m:sSub>
                      <m:sSub>
                        <m:e>
                          <m:r>
                            <a:rPr xmlns:a="http://schemas.openxmlformats.org/drawingml/2006/main" sz="5500" i="1">
                              <a:solidFill>
                                <a:srgbClr val="000000"/>
                              </a:solidFill>
                              <a:latin typeface="Cambria Math" panose="02040503050406030204" pitchFamily="18" charset="0"/>
                            </a:rPr>
                            <m:t>N</m:t>
                          </m:r>
                        </m:e>
                        <m:sub>
                          <m:r>
                            <a:rPr xmlns:a="http://schemas.openxmlformats.org/drawingml/2006/main" sz="5500" i="1">
                              <a:solidFill>
                                <a:srgbClr val="000000"/>
                              </a:solidFill>
                              <a:latin typeface="Cambria Math" panose="02040503050406030204" pitchFamily="18" charset="0"/>
                            </a:rPr>
                            <m:t>j</m:t>
                          </m:r>
                        </m:sub>
                      </m:sSub>
                    </m:num>
                    <m:den>
                      <m:sSubSup>
                        <m:e>
                          <m:r>
                            <a:rPr xmlns:a="http://schemas.openxmlformats.org/drawingml/2006/main" sz="5500" i="1">
                              <a:solidFill>
                                <a:srgbClr val="000000"/>
                              </a:solidFill>
                              <a:latin typeface="Cambria Math" panose="02040503050406030204" pitchFamily="18" charset="0"/>
                            </a:rPr>
                            <m:t>d</m:t>
                          </m:r>
                        </m:e>
                        <m:sub>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j</m:t>
                          </m:r>
                        </m:sub>
                        <m:sup>
                          <m:r>
                            <a:rPr xmlns:a="http://schemas.openxmlformats.org/drawingml/2006/main" sz="5500" i="1">
                              <a:solidFill>
                                <a:srgbClr val="000000"/>
                              </a:solidFill>
                              <a:latin typeface="Cambria Math" panose="02040503050406030204" pitchFamily="18" charset="0"/>
                            </a:rPr>
                            <m:t>a</m:t>
                          </m:r>
                        </m:sup>
                      </m:sSubSup>
                    </m:den>
                  </m:f>
                </m:oMath>
              </m:oMathPara>
            </a14:m>
            <a:endParaRPr sz="5500"/>
          </a:p>
        </p:txBody>
      </p:sp>
      <p:sp>
        <p:nvSpPr>
          <p:cNvPr id="322" name="number of people per unit time"/>
          <p:cNvSpPr txBox="1"/>
          <p:nvPr/>
        </p:nvSpPr>
        <p:spPr>
          <a:xfrm>
            <a:off x="6956069" y="3241014"/>
            <a:ext cx="5756987"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number of people per unit time</a:t>
            </a:r>
          </a:p>
        </p:txBody>
      </p:sp>
      <p:sp>
        <p:nvSpPr>
          <p:cNvPr id="323" name="Equation"/>
          <p:cNvSpPr txBox="1"/>
          <p:nvPr/>
        </p:nvSpPr>
        <p:spPr>
          <a:xfrm>
            <a:off x="15917371" y="6250644"/>
            <a:ext cx="2188274" cy="39319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000000"/>
                      </a:solidFill>
                      <a:latin typeface="Cambria Math" panose="02040503050406030204" pitchFamily="18" charset="0"/>
                    </a:rPr>
                    <m:t>a</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1</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2</m:t>
                  </m:r>
                </m:oMath>
              </m:oMathPara>
            </a14:m>
            <a:endParaRPr sz="4500"/>
          </a:p>
        </p:txBody>
      </p:sp>
      <p:sp>
        <p:nvSpPr>
          <p:cNvPr id="324" name="“gravity” law"/>
          <p:cNvSpPr txBox="1"/>
          <p:nvPr/>
        </p:nvSpPr>
        <p:spPr>
          <a:xfrm>
            <a:off x="15446803" y="7554342"/>
            <a:ext cx="3129408" cy="75044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000">
                <a:solidFill>
                  <a:srgbClr val="FFFFFF"/>
                </a:solidFill>
                <a:latin typeface="Helvetica Neue Medium"/>
                <a:ea typeface="Helvetica Neue Medium"/>
                <a:cs typeface="Helvetica Neue Medium"/>
                <a:sym typeface="Helvetica Neue Medium"/>
              </a:defRPr>
            </a:lvl1pPr>
          </a:lstStyle>
          <a:p>
            <a:pPr/>
            <a:r>
              <a:t>“gravity” law</a:t>
            </a:r>
          </a:p>
        </p:txBody>
      </p:sp>
      <p:sp>
        <p:nvSpPr>
          <p:cNvPr id="325" name="Applies to migration, trade flows, commuting, …."/>
          <p:cNvSpPr txBox="1"/>
          <p:nvPr/>
        </p:nvSpPr>
        <p:spPr>
          <a:xfrm>
            <a:off x="4163745" y="7616369"/>
            <a:ext cx="962713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Applies to migration, trade flows, commuting, ….</a:t>
            </a:r>
          </a:p>
        </p:txBody>
      </p:sp>
      <p:sp>
        <p:nvSpPr>
          <p:cNvPr id="326" name="Population “Potential” or “Influence”"/>
          <p:cNvSpPr txBox="1"/>
          <p:nvPr/>
        </p:nvSpPr>
        <p:spPr>
          <a:xfrm>
            <a:off x="4069207" y="9271763"/>
            <a:ext cx="6577712"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Population “Potential” or “Influence”</a:t>
            </a:r>
          </a:p>
        </p:txBody>
      </p:sp>
      <p:sp>
        <p:nvSpPr>
          <p:cNvPr id="327" name="Equation"/>
          <p:cNvSpPr txBox="1"/>
          <p:nvPr/>
        </p:nvSpPr>
        <p:spPr>
          <a:xfrm>
            <a:off x="10514810" y="10463669"/>
            <a:ext cx="2716895" cy="169622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i</m:t>
                      </m:r>
                    </m:sub>
                  </m:sSub>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G</m:t>
                  </m:r>
                  <m:f>
                    <m:fPr>
                      <m:ctrlPr>
                        <a:rPr xmlns:a="http://schemas.openxmlformats.org/drawingml/2006/main" sz="5500" i="1">
                          <a:solidFill>
                            <a:srgbClr val="000000"/>
                          </a:solidFill>
                          <a:latin typeface="Cambria Math" panose="02040503050406030204" pitchFamily="18" charset="0"/>
                        </a:rPr>
                      </m:ctrlPr>
                      <m:type m:val="bar"/>
                    </m:fPr>
                    <m:num>
                      <m:sSub>
                        <m:e>
                          <m:r>
                            <a:rPr xmlns:a="http://schemas.openxmlformats.org/drawingml/2006/main" sz="5500" i="1">
                              <a:solidFill>
                                <a:srgbClr val="000000"/>
                              </a:solidFill>
                              <a:latin typeface="Cambria Math" panose="02040503050406030204" pitchFamily="18" charset="0"/>
                            </a:rPr>
                            <m:t>N</m:t>
                          </m:r>
                        </m:e>
                        <m:sub>
                          <m:r>
                            <a:rPr xmlns:a="http://schemas.openxmlformats.org/drawingml/2006/main" sz="5500" i="1">
                              <a:solidFill>
                                <a:srgbClr val="000000"/>
                              </a:solidFill>
                              <a:latin typeface="Cambria Math" panose="02040503050406030204" pitchFamily="18" charset="0"/>
                            </a:rPr>
                            <m:t>i</m:t>
                          </m:r>
                        </m:sub>
                      </m:sSub>
                    </m:num>
                    <m:den>
                      <m:sSubSup>
                        <m:e>
                          <m:r>
                            <a:rPr xmlns:a="http://schemas.openxmlformats.org/drawingml/2006/main" sz="5500" i="1">
                              <a:solidFill>
                                <a:srgbClr val="000000"/>
                              </a:solidFill>
                              <a:latin typeface="Cambria Math" panose="02040503050406030204" pitchFamily="18" charset="0"/>
                            </a:rPr>
                            <m:t>d</m:t>
                          </m:r>
                        </m:e>
                        <m:sub>
                          <m:r>
                            <a:rPr xmlns:a="http://schemas.openxmlformats.org/drawingml/2006/main" sz="5500" i="1">
                              <a:solidFill>
                                <a:srgbClr val="000000"/>
                              </a:solidFill>
                              <a:latin typeface="Cambria Math" panose="02040503050406030204" pitchFamily="18" charset="0"/>
                            </a:rPr>
                            <m:t>i</m:t>
                          </m:r>
                        </m:sub>
                        <m:sup>
                          <m:r>
                            <a:rPr xmlns:a="http://schemas.openxmlformats.org/drawingml/2006/main" sz="5500" i="1">
                              <a:solidFill>
                                <a:srgbClr val="000000"/>
                              </a:solidFill>
                              <a:latin typeface="Cambria Math" panose="02040503050406030204" pitchFamily="18" charset="0"/>
                            </a:rPr>
                            <m:t>a</m:t>
                          </m:r>
                        </m:sup>
                      </m:sSubSup>
                    </m:den>
                  </m:f>
                </m:oMath>
              </m:oMathPara>
            </a14:m>
            <a:endParaRPr sz="5500"/>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Screen Shot 2018-11-19 at 11.22.20 PM.png" descr="Screen Shot 2018-11-19 at 11.22.20 PM.png"/>
          <p:cNvPicPr>
            <a:picLocks noChangeAspect="1"/>
          </p:cNvPicPr>
          <p:nvPr/>
        </p:nvPicPr>
        <p:blipFill>
          <a:blip r:embed="rId3">
            <a:extLst/>
          </a:blip>
          <a:stretch>
            <a:fillRect/>
          </a:stretch>
        </p:blipFill>
        <p:spPr>
          <a:xfrm>
            <a:off x="12342967" y="232171"/>
            <a:ext cx="9090423" cy="13251658"/>
          </a:xfrm>
          <a:prstGeom prst="rect">
            <a:avLst/>
          </a:prstGeom>
          <a:ln w="12700">
            <a:miter lim="400000"/>
          </a:ln>
        </p:spPr>
      </p:pic>
      <p:pic>
        <p:nvPicPr>
          <p:cNvPr id="332" name="Screen Shot 2018-11-19 at 11.22.05 PM.png" descr="Screen Shot 2018-11-19 at 11.22.05 PM.png"/>
          <p:cNvPicPr>
            <a:picLocks noChangeAspect="1"/>
          </p:cNvPicPr>
          <p:nvPr/>
        </p:nvPicPr>
        <p:blipFill>
          <a:blip r:embed="rId4">
            <a:extLst/>
          </a:blip>
          <a:stretch>
            <a:fillRect/>
          </a:stretch>
        </p:blipFill>
        <p:spPr>
          <a:xfrm>
            <a:off x="3315332" y="226218"/>
            <a:ext cx="9661923" cy="12787314"/>
          </a:xfrm>
          <a:prstGeom prst="rect">
            <a:avLst/>
          </a:prstGeom>
          <a:ln w="12700">
            <a:miter lim="400000"/>
          </a:ln>
        </p:spPr>
      </p:pic>
      <p:pic>
        <p:nvPicPr>
          <p:cNvPr id="333" name="Screen Shot 2018-11-19 at 11.21.49 PM.png" descr="Screen Shot 2018-11-19 at 11.21.49 PM.png"/>
          <p:cNvPicPr>
            <a:picLocks noChangeAspect="1"/>
          </p:cNvPicPr>
          <p:nvPr/>
        </p:nvPicPr>
        <p:blipFill>
          <a:blip r:embed="rId5">
            <a:extLst/>
          </a:blip>
          <a:stretch>
            <a:fillRect/>
          </a:stretch>
        </p:blipFill>
        <p:spPr>
          <a:xfrm>
            <a:off x="-5391299" y="29765"/>
            <a:ext cx="9376173" cy="12965907"/>
          </a:xfrm>
          <a:prstGeom prst="rect">
            <a:avLst/>
          </a:prstGeom>
          <a:ln w="12700">
            <a:miter lim="400000"/>
          </a:ln>
        </p:spPr>
      </p:pic>
      <p:sp>
        <p:nvSpPr>
          <p:cNvPr id="334" name="https://www.jstor.org/stable/pdf/213185.pdf?refreqid=excelsior%3A28b38a0688cb16bd5725c0148a1ea224"/>
          <p:cNvSpPr txBox="1"/>
          <p:nvPr/>
        </p:nvSpPr>
        <p:spPr>
          <a:xfrm>
            <a:off x="8386734" y="12913624"/>
            <a:ext cx="14792860" cy="4613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https://www.jstor.org/stable/pdf/213185.pdf?refreqid=excelsior%3A28b38a0688cb16bd5725c0148a1ea224</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8" name="Screen Shot 2018-11-19 at 11.40.24 PM.png" descr="Screen Shot 2018-11-19 at 11.40.24 PM.png"/>
          <p:cNvPicPr>
            <a:picLocks noChangeAspect="1"/>
          </p:cNvPicPr>
          <p:nvPr/>
        </p:nvPicPr>
        <p:blipFill>
          <a:blip r:embed="rId3">
            <a:extLst/>
          </a:blip>
          <a:stretch>
            <a:fillRect/>
          </a:stretch>
        </p:blipFill>
        <p:spPr>
          <a:xfrm>
            <a:off x="6349231" y="806093"/>
            <a:ext cx="11685538" cy="12103814"/>
          </a:xfrm>
          <a:prstGeom prst="rect">
            <a:avLst/>
          </a:prstGeom>
          <a:ln w="12700">
            <a:miter lim="400000"/>
          </a:ln>
        </p:spPr>
      </p:pic>
      <p:sp>
        <p:nvSpPr>
          <p:cNvPr id="339" name="GK Zipf, 1947"/>
          <p:cNvSpPr txBox="1"/>
          <p:nvPr/>
        </p:nvSpPr>
        <p:spPr>
          <a:xfrm>
            <a:off x="16254945" y="8294600"/>
            <a:ext cx="2875485" cy="651050"/>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GK Zipf, 1947</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78" name="Earthlights_dmsp_US.jpg" descr="Earthlights_dmsp_US.jpg"/>
          <p:cNvPicPr>
            <a:picLocks noChangeAspect="1"/>
          </p:cNvPicPr>
          <p:nvPr/>
        </p:nvPicPr>
        <p:blipFill>
          <a:blip r:embed="rId3">
            <a:extLst/>
          </a:blip>
          <a:stretch>
            <a:fillRect/>
          </a:stretch>
        </p:blipFill>
        <p:spPr>
          <a:xfrm>
            <a:off x="2437704" y="2528761"/>
            <a:ext cx="19508593" cy="9236369"/>
          </a:xfrm>
          <a:prstGeom prst="rect">
            <a:avLst/>
          </a:prstGeom>
          <a:ln w="12700">
            <a:miter lim="400000"/>
          </a:ln>
        </p:spPr>
      </p:pic>
      <p:sp>
        <p:nvSpPr>
          <p:cNvPr id="179" name="credit: NASA"/>
          <p:cNvSpPr txBox="1"/>
          <p:nvPr/>
        </p:nvSpPr>
        <p:spPr>
          <a:xfrm>
            <a:off x="21256979" y="12800998"/>
            <a:ext cx="2549679" cy="6263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credit: NASA</a:t>
            </a:r>
          </a:p>
        </p:txBody>
      </p:sp>
      <p:sp>
        <p:nvSpPr>
          <p:cNvPr id="180" name="Empirical “Laws” in Urban Systems"/>
          <p:cNvSpPr txBox="1"/>
          <p:nvPr/>
        </p:nvSpPr>
        <p:spPr>
          <a:xfrm>
            <a:off x="6673119" y="1167933"/>
            <a:ext cx="11037762" cy="870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100">
                <a:solidFill>
                  <a:srgbClr val="FFFFFF"/>
                </a:solidFill>
              </a:defRPr>
            </a:lvl1pPr>
          </a:lstStyle>
          <a:p>
            <a:pPr/>
            <a:r>
              <a:t>Empirical “Laws” in Urban Systems</a:t>
            </a:r>
          </a:p>
        </p:txBody>
      </p:sp>
      <p:sp>
        <p:nvSpPr>
          <p:cNvPr id="181" name="https://blackmarble.gsfc.nasa.gov"/>
          <p:cNvSpPr txBox="1"/>
          <p:nvPr/>
        </p:nvSpPr>
        <p:spPr>
          <a:xfrm>
            <a:off x="385097" y="12883508"/>
            <a:ext cx="47548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929292"/>
                </a:solidFill>
              </a:defRPr>
            </a:lvl1pPr>
          </a:lstStyle>
          <a:p>
            <a:pPr/>
            <a:r>
              <a:t>https://blackmarble.gsfc.nasa.gov</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3" name="Screen Shot 2018-11-19 at 11.41.47 PM.png" descr="Screen Shot 2018-11-19 at 11.41.47 PM.png"/>
          <p:cNvPicPr>
            <a:picLocks noChangeAspect="1"/>
          </p:cNvPicPr>
          <p:nvPr/>
        </p:nvPicPr>
        <p:blipFill>
          <a:blip r:embed="rId2">
            <a:extLst/>
          </a:blip>
          <a:stretch>
            <a:fillRect/>
          </a:stretch>
        </p:blipFill>
        <p:spPr>
          <a:xfrm>
            <a:off x="3429000" y="194930"/>
            <a:ext cx="18288000" cy="13326141"/>
          </a:xfrm>
          <a:prstGeom prst="rect">
            <a:avLst/>
          </a:prstGeom>
          <a:ln w="12700">
            <a:miter lim="400000"/>
          </a:ln>
        </p:spPr>
      </p:pic>
      <p:sp>
        <p:nvSpPr>
          <p:cNvPr id="344" name="GK Zipf, 1947"/>
          <p:cNvSpPr txBox="1"/>
          <p:nvPr/>
        </p:nvSpPr>
        <p:spPr>
          <a:xfrm>
            <a:off x="17421758" y="9199475"/>
            <a:ext cx="2875484" cy="651050"/>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GK Zipf, 1947</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Many attempts at explanation !!"/>
          <p:cNvSpPr txBox="1"/>
          <p:nvPr/>
        </p:nvSpPr>
        <p:spPr>
          <a:xfrm>
            <a:off x="4269625" y="1167461"/>
            <a:ext cx="7653250" cy="7130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800">
                <a:solidFill>
                  <a:srgbClr val="000000"/>
                </a:solidFill>
              </a:defRPr>
            </a:lvl1pPr>
          </a:lstStyle>
          <a:p>
            <a:pPr/>
            <a:r>
              <a:t>Many attempts at explanation !!  </a:t>
            </a:r>
          </a:p>
        </p:txBody>
      </p:sp>
      <p:sp>
        <p:nvSpPr>
          <p:cNvPr id="347" name="Not Physics !!"/>
          <p:cNvSpPr txBox="1"/>
          <p:nvPr/>
        </p:nvSpPr>
        <p:spPr>
          <a:xfrm>
            <a:off x="17452022" y="1223138"/>
            <a:ext cx="2576831"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Not Physics !!</a:t>
            </a:r>
          </a:p>
        </p:txBody>
      </p:sp>
      <p:sp>
        <p:nvSpPr>
          <p:cNvPr id="348" name="A simple picture"/>
          <p:cNvSpPr txBox="1"/>
          <p:nvPr/>
        </p:nvSpPr>
        <p:spPr>
          <a:xfrm>
            <a:off x="4021289" y="3401556"/>
            <a:ext cx="329217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 simple picture</a:t>
            </a:r>
          </a:p>
        </p:txBody>
      </p:sp>
      <p:sp>
        <p:nvSpPr>
          <p:cNvPr id="349" name="Social Outputs of Interactions ~ People moving per unit time"/>
          <p:cNvSpPr txBox="1"/>
          <p:nvPr/>
        </p:nvSpPr>
        <p:spPr>
          <a:xfrm>
            <a:off x="6029108" y="4942168"/>
            <a:ext cx="12897283"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Social Outputs of Interactions ~ People moving per unit time</a:t>
            </a:r>
          </a:p>
        </p:txBody>
      </p:sp>
      <p:sp>
        <p:nvSpPr>
          <p:cNvPr id="350" name="Equation"/>
          <p:cNvSpPr txBox="1"/>
          <p:nvPr/>
        </p:nvSpPr>
        <p:spPr>
          <a:xfrm>
            <a:off x="6497543" y="8322392"/>
            <a:ext cx="3156197" cy="16927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300" i="1">
                          <a:solidFill>
                            <a:srgbClr val="000000"/>
                          </a:solidFill>
                          <a:latin typeface="Cambria Math" panose="02040503050406030204" pitchFamily="18" charset="0"/>
                        </a:rPr>
                        <m:t>I</m:t>
                      </m:r>
                    </m:e>
                    <m:sub>
                      <m:r>
                        <a:rPr xmlns:a="http://schemas.openxmlformats.org/drawingml/2006/main" sz="5300" i="1">
                          <a:solidFill>
                            <a:srgbClr val="000000"/>
                          </a:solidFill>
                          <a:latin typeface="Cambria Math" panose="02040503050406030204" pitchFamily="18" charset="0"/>
                        </a:rPr>
                        <m:t>i</m:t>
                      </m:r>
                      <m:r>
                        <a:rPr xmlns:a="http://schemas.openxmlformats.org/drawingml/2006/main" sz="5300" i="1">
                          <a:solidFill>
                            <a:srgbClr val="000000"/>
                          </a:solidFill>
                          <a:latin typeface="Cambria Math" panose="02040503050406030204" pitchFamily="18" charset="0"/>
                        </a:rPr>
                        <m:t>j</m:t>
                      </m:r>
                    </m:sub>
                  </m:sSub>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G</m:t>
                  </m:r>
                  <m:f>
                    <m:fPr>
                      <m:ctrlPr>
                        <a:rPr xmlns:a="http://schemas.openxmlformats.org/drawingml/2006/main" sz="5300" i="1">
                          <a:solidFill>
                            <a:srgbClr val="000000"/>
                          </a:solidFill>
                          <a:latin typeface="Cambria Math" panose="02040503050406030204" pitchFamily="18" charset="0"/>
                        </a:rPr>
                      </m:ctrlPr>
                      <m:type m:val="bar"/>
                    </m:fPr>
                    <m:num>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i</m:t>
                          </m:r>
                        </m:sub>
                      </m:sSub>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j</m:t>
                          </m:r>
                        </m:sub>
                      </m:sSub>
                    </m:num>
                    <m:den>
                      <m:sSub>
                        <m:e>
                          <m:r>
                            <a:rPr xmlns:a="http://schemas.openxmlformats.org/drawingml/2006/main" sz="5300" i="1">
                              <a:solidFill>
                                <a:srgbClr val="000000"/>
                              </a:solidFill>
                              <a:latin typeface="Cambria Math" panose="02040503050406030204" pitchFamily="18" charset="0"/>
                            </a:rPr>
                            <m:t>A</m:t>
                          </m:r>
                        </m:e>
                        <m:sub>
                          <m:r>
                            <a:rPr xmlns:a="http://schemas.openxmlformats.org/drawingml/2006/main" sz="5300" i="1">
                              <a:solidFill>
                                <a:srgbClr val="000000"/>
                              </a:solidFill>
                              <a:latin typeface="Cambria Math" panose="02040503050406030204" pitchFamily="18" charset="0"/>
                            </a:rPr>
                            <m:t>n</m:t>
                          </m:r>
                        </m:sub>
                      </m:sSub>
                    </m:den>
                  </m:f>
                </m:oMath>
              </m:oMathPara>
            </a14:m>
            <a:endParaRPr sz="5300"/>
          </a:p>
        </p:txBody>
      </p:sp>
      <p:sp>
        <p:nvSpPr>
          <p:cNvPr id="351" name="different cities"/>
          <p:cNvSpPr txBox="1"/>
          <p:nvPr/>
        </p:nvSpPr>
        <p:spPr>
          <a:xfrm>
            <a:off x="4779327" y="6123646"/>
            <a:ext cx="291909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different cities</a:t>
            </a:r>
          </a:p>
        </p:txBody>
      </p:sp>
      <p:sp>
        <p:nvSpPr>
          <p:cNvPr id="352" name="Line"/>
          <p:cNvSpPr/>
          <p:nvPr/>
        </p:nvSpPr>
        <p:spPr>
          <a:xfrm>
            <a:off x="6655593" y="7266080"/>
            <a:ext cx="1622125" cy="1010313"/>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3" name="Line"/>
          <p:cNvSpPr/>
          <p:nvPr/>
        </p:nvSpPr>
        <p:spPr>
          <a:xfrm>
            <a:off x="7845630" y="6733756"/>
            <a:ext cx="1253619" cy="1253619"/>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4" name="Line"/>
          <p:cNvSpPr/>
          <p:nvPr/>
        </p:nvSpPr>
        <p:spPr>
          <a:xfrm flipH="1" flipV="1">
            <a:off x="9373092" y="10364082"/>
            <a:ext cx="551885" cy="1232588"/>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5" name="interaction area"/>
          <p:cNvSpPr txBox="1"/>
          <p:nvPr/>
        </p:nvSpPr>
        <p:spPr>
          <a:xfrm>
            <a:off x="10176738" y="11569244"/>
            <a:ext cx="331614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interaction area </a:t>
            </a:r>
          </a:p>
        </p:txBody>
      </p:sp>
      <p:sp>
        <p:nvSpPr>
          <p:cNvPr id="356" name="Line"/>
          <p:cNvSpPr/>
          <p:nvPr/>
        </p:nvSpPr>
        <p:spPr>
          <a:xfrm>
            <a:off x="10656093" y="9175729"/>
            <a:ext cx="2357439" cy="1"/>
          </a:xfrm>
          <a:prstGeom prst="line">
            <a:avLst/>
          </a:prstGeom>
          <a:ln w="1397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7" name="Equation"/>
          <p:cNvSpPr txBox="1"/>
          <p:nvPr/>
        </p:nvSpPr>
        <p:spPr>
          <a:xfrm>
            <a:off x="13974667" y="8233099"/>
            <a:ext cx="3487475" cy="189063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500" i="1">
                          <a:solidFill>
                            <a:srgbClr val="000000"/>
                          </a:solidFill>
                          <a:latin typeface="Cambria Math" panose="02040503050406030204" pitchFamily="18" charset="0"/>
                        </a:rPr>
                        <m:t>J</m:t>
                      </m:r>
                    </m:e>
                    <m:sub>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j</m:t>
                      </m:r>
                    </m:sub>
                  </m:sSub>
                  <m:r>
                    <a:rPr xmlns:a="http://schemas.openxmlformats.org/drawingml/2006/main" sz="5500" i="1">
                      <a:solidFill>
                        <a:srgbClr val="000000"/>
                      </a:solidFill>
                      <a:latin typeface="Cambria Math" panose="02040503050406030204" pitchFamily="18" charset="0"/>
                    </a:rPr>
                    <m:t>=</m:t>
                  </m:r>
                  <m:sSup>
                    <m:e>
                      <m:r>
                        <a:rPr xmlns:a="http://schemas.openxmlformats.org/drawingml/2006/main" sz="5500" i="1">
                          <a:solidFill>
                            <a:srgbClr val="000000"/>
                          </a:solidFill>
                          <a:latin typeface="Cambria Math" panose="02040503050406030204" pitchFamily="18" charset="0"/>
                        </a:rPr>
                        <m:t>G</m:t>
                      </m:r>
                    </m:e>
                    <m:sup>
                      <m:r>
                        <a:rPr xmlns:a="http://schemas.openxmlformats.org/drawingml/2006/main" sz="5500" i="1">
                          <a:solidFill>
                            <a:srgbClr val="000000"/>
                          </a:solidFill>
                          <a:latin typeface="Cambria Math" panose="02040503050406030204" pitchFamily="18" charset="0"/>
                        </a:rPr>
                        <m:t>′</m:t>
                      </m:r>
                    </m:sup>
                  </m:sSup>
                  <m:f>
                    <m:fPr>
                      <m:ctrlPr>
                        <a:rPr xmlns:a="http://schemas.openxmlformats.org/drawingml/2006/main" sz="5500" i="1">
                          <a:solidFill>
                            <a:srgbClr val="000000"/>
                          </a:solidFill>
                          <a:latin typeface="Cambria Math" panose="02040503050406030204" pitchFamily="18" charset="0"/>
                        </a:rPr>
                      </m:ctrlPr>
                      <m:type m:val="bar"/>
                    </m:fPr>
                    <m:num>
                      <m:sSub>
                        <m:e>
                          <m:r>
                            <a:rPr xmlns:a="http://schemas.openxmlformats.org/drawingml/2006/main" sz="5500" i="1">
                              <a:solidFill>
                                <a:srgbClr val="000000"/>
                              </a:solidFill>
                              <a:latin typeface="Cambria Math" panose="02040503050406030204" pitchFamily="18" charset="0"/>
                            </a:rPr>
                            <m:t>N</m:t>
                          </m:r>
                        </m:e>
                        <m:sub>
                          <m:r>
                            <a:rPr xmlns:a="http://schemas.openxmlformats.org/drawingml/2006/main" sz="5500" i="1">
                              <a:solidFill>
                                <a:srgbClr val="000000"/>
                              </a:solidFill>
                              <a:latin typeface="Cambria Math" panose="02040503050406030204" pitchFamily="18" charset="0"/>
                            </a:rPr>
                            <m:t>i</m:t>
                          </m:r>
                        </m:sub>
                      </m:sSub>
                      <m:sSub>
                        <m:e>
                          <m:r>
                            <a:rPr xmlns:a="http://schemas.openxmlformats.org/drawingml/2006/main" sz="5500" i="1">
                              <a:solidFill>
                                <a:srgbClr val="000000"/>
                              </a:solidFill>
                              <a:latin typeface="Cambria Math" panose="02040503050406030204" pitchFamily="18" charset="0"/>
                            </a:rPr>
                            <m:t>N</m:t>
                          </m:r>
                        </m:e>
                        <m:sub>
                          <m:r>
                            <a:rPr xmlns:a="http://schemas.openxmlformats.org/drawingml/2006/main" sz="5500" i="1">
                              <a:solidFill>
                                <a:srgbClr val="000000"/>
                              </a:solidFill>
                              <a:latin typeface="Cambria Math" panose="02040503050406030204" pitchFamily="18" charset="0"/>
                            </a:rPr>
                            <m:t>j</m:t>
                          </m:r>
                        </m:sub>
                      </m:sSub>
                    </m:num>
                    <m:den>
                      <m:sSubSup>
                        <m:e>
                          <m:r>
                            <a:rPr xmlns:a="http://schemas.openxmlformats.org/drawingml/2006/main" sz="5500" i="1">
                              <a:solidFill>
                                <a:srgbClr val="000000"/>
                              </a:solidFill>
                              <a:latin typeface="Cambria Math" panose="02040503050406030204" pitchFamily="18" charset="0"/>
                            </a:rPr>
                            <m:t>d</m:t>
                          </m:r>
                        </m:e>
                        <m:sub>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j</m:t>
                          </m:r>
                        </m:sub>
                        <m:sup>
                          <m:r>
                            <a:rPr xmlns:a="http://schemas.openxmlformats.org/drawingml/2006/main" sz="5500" i="1">
                              <a:solidFill>
                                <a:srgbClr val="000000"/>
                              </a:solidFill>
                              <a:latin typeface="Cambria Math" panose="02040503050406030204" pitchFamily="18" charset="0"/>
                            </a:rPr>
                            <m:t>a</m:t>
                          </m:r>
                        </m:sup>
                      </m:sSubSup>
                    </m:den>
                  </m:f>
                </m:oMath>
              </m:oMathPara>
            </a14:m>
            <a:endParaRPr sz="5500"/>
          </a:p>
        </p:txBody>
      </p:sp>
      <p:sp>
        <p:nvSpPr>
          <p:cNvPr id="358" name="Line"/>
          <p:cNvSpPr/>
          <p:nvPr/>
        </p:nvSpPr>
        <p:spPr>
          <a:xfrm flipV="1">
            <a:off x="13729962" y="9756864"/>
            <a:ext cx="2584475" cy="1849009"/>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9" name="Equation"/>
          <p:cNvSpPr txBox="1"/>
          <p:nvPr/>
        </p:nvSpPr>
        <p:spPr>
          <a:xfrm>
            <a:off x="10846430" y="10655140"/>
            <a:ext cx="1959460" cy="66286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000000"/>
                          </a:solidFill>
                          <a:latin typeface="Cambria Math" panose="02040503050406030204" pitchFamily="18" charset="0"/>
                        </a:rPr>
                        <m:t>A</m:t>
                      </m:r>
                    </m:e>
                    <m:sub>
                      <m:r>
                        <a:rPr xmlns:a="http://schemas.openxmlformats.org/drawingml/2006/main" sz="4600" i="1">
                          <a:solidFill>
                            <a:srgbClr val="000000"/>
                          </a:solidFill>
                          <a:latin typeface="Cambria Math" panose="02040503050406030204" pitchFamily="18" charset="0"/>
                        </a:rPr>
                        <m:t>n</m:t>
                      </m:r>
                    </m:sub>
                  </m:sSub>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d</m:t>
                      </m:r>
                    </m:e>
                    <m:sub>
                      <m:r>
                        <a:rPr xmlns:a="http://schemas.openxmlformats.org/drawingml/2006/main" sz="4600" i="1">
                          <a:solidFill>
                            <a:srgbClr val="000000"/>
                          </a:solidFill>
                          <a:latin typeface="Cambria Math" panose="02040503050406030204" pitchFamily="18" charset="0"/>
                        </a:rPr>
                        <m:t>i</m:t>
                      </m:r>
                      <m:r>
                        <a:rPr xmlns:a="http://schemas.openxmlformats.org/drawingml/2006/main" sz="4600" i="1">
                          <a:solidFill>
                            <a:srgbClr val="000000"/>
                          </a:solidFill>
                          <a:latin typeface="Cambria Math" panose="02040503050406030204" pitchFamily="18" charset="0"/>
                        </a:rPr>
                        <m:t>j</m:t>
                      </m:r>
                    </m:sub>
                    <m:sup>
                      <m:r>
                        <a:rPr xmlns:a="http://schemas.openxmlformats.org/drawingml/2006/main" sz="4600" i="1">
                          <a:solidFill>
                            <a:srgbClr val="000000"/>
                          </a:solidFill>
                          <a:latin typeface="Cambria Math" panose="02040503050406030204" pitchFamily="18" charset="0"/>
                        </a:rPr>
                        <m:t>a</m:t>
                      </m:r>
                    </m:sup>
                  </m:sSubSup>
                </m:oMath>
              </m:oMathPara>
            </a14:m>
            <a:endParaRPr sz="4600"/>
          </a:p>
        </p:txBody>
      </p:sp>
      <p:sp>
        <p:nvSpPr>
          <p:cNvPr id="360" name="a=1, line…"/>
          <p:cNvSpPr txBox="1"/>
          <p:nvPr/>
        </p:nvSpPr>
        <p:spPr>
          <a:xfrm>
            <a:off x="17963337" y="10726281"/>
            <a:ext cx="1935201"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a=1, line</a:t>
            </a:r>
          </a:p>
          <a:p>
            <a:pPr defTabSz="821531">
              <a:defRPr b="1" sz="3200">
                <a:solidFill>
                  <a:srgbClr val="000000"/>
                </a:solidFill>
              </a:defRPr>
            </a:pPr>
            <a:r>
              <a:t>a=2, area</a:t>
            </a:r>
          </a:p>
        </p:txBody>
      </p:sp>
      <p:sp>
        <p:nvSpPr>
          <p:cNvPr id="361" name="fractal dimension"/>
          <p:cNvSpPr txBox="1"/>
          <p:nvPr/>
        </p:nvSpPr>
        <p:spPr>
          <a:xfrm>
            <a:off x="15221848" y="11926431"/>
            <a:ext cx="351772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fractal dimension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Problems with Gravity Law"/>
          <p:cNvSpPr txBox="1"/>
          <p:nvPr/>
        </p:nvSpPr>
        <p:spPr>
          <a:xfrm>
            <a:off x="8823667" y="1374573"/>
            <a:ext cx="6736666"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Problems with Gravity Law</a:t>
            </a:r>
          </a:p>
        </p:txBody>
      </p:sp>
      <p:sp>
        <p:nvSpPr>
          <p:cNvPr id="366" name="works roughly, but…"/>
          <p:cNvSpPr txBox="1"/>
          <p:nvPr/>
        </p:nvSpPr>
        <p:spPr>
          <a:xfrm>
            <a:off x="4923472" y="3234869"/>
            <a:ext cx="425005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works roughly, but… </a:t>
            </a:r>
          </a:p>
        </p:txBody>
      </p:sp>
      <p:sp>
        <p:nvSpPr>
          <p:cNvPr id="367" name="1) never very precise…"/>
          <p:cNvSpPr txBox="1"/>
          <p:nvPr/>
        </p:nvSpPr>
        <p:spPr>
          <a:xfrm>
            <a:off x="4756642" y="5693880"/>
            <a:ext cx="14102817" cy="27092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1) never very precise</a:t>
            </a:r>
          </a:p>
          <a:p>
            <a:pPr algn="l" defTabSz="821531">
              <a:defRPr b="1" sz="3200">
                <a:solidFill>
                  <a:srgbClr val="000000"/>
                </a:solidFill>
              </a:defRPr>
            </a:pPr>
          </a:p>
          <a:p>
            <a:pPr algn="l" defTabSz="821531">
              <a:defRPr b="1" sz="3200">
                <a:solidFill>
                  <a:srgbClr val="000000"/>
                </a:solidFill>
              </a:defRPr>
            </a:pPr>
            <a:r>
              <a:t>2)   The exponent </a:t>
            </a:r>
            <a14:m>
              <m:oMath>
                <m:r>
                  <a:rPr xmlns:a="http://schemas.openxmlformats.org/drawingml/2006/main" sz="3850" i="1">
                    <a:solidFill>
                      <a:srgbClr val="000000"/>
                    </a:solidFill>
                    <a:latin typeface="Cambria Math" panose="02040503050406030204" pitchFamily="18" charset="0"/>
                  </a:rPr>
                  <m:t>a</m:t>
                </m:r>
              </m:oMath>
            </a14:m>
            <a:r>
              <a:t> varies a lot</a:t>
            </a:r>
          </a:p>
          <a:p>
            <a:pPr algn="l" defTabSz="821531">
              <a:defRPr b="1" sz="3200">
                <a:solidFill>
                  <a:srgbClr val="000000"/>
                </a:solidFill>
              </a:defRPr>
            </a:pPr>
          </a:p>
          <a:p>
            <a:pPr algn="l" defTabSz="821531">
              <a:defRPr b="1" sz="3200">
                <a:solidFill>
                  <a:srgbClr val="000000"/>
                </a:solidFill>
              </a:defRPr>
            </a:pPr>
            <a:r>
              <a:t>3) Is symmetric : same number of people moving from city i-&gt; j, as j-&gt;i !?</a:t>
            </a:r>
          </a:p>
        </p:txBody>
      </p:sp>
      <p:sp>
        <p:nvSpPr>
          <p:cNvPr id="368" name="So the gravity law cannot predict the growth of cities via migration !"/>
          <p:cNvSpPr txBox="1"/>
          <p:nvPr/>
        </p:nvSpPr>
        <p:spPr>
          <a:xfrm>
            <a:off x="5574830" y="11511511"/>
            <a:ext cx="1323434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So the gravity law cannot predict the growth of cities via migration !</a:t>
            </a:r>
          </a:p>
        </p:txBody>
      </p:sp>
      <p:sp>
        <p:nvSpPr>
          <p:cNvPr id="369" name="no growth from migration"/>
          <p:cNvSpPr txBox="1"/>
          <p:nvPr/>
        </p:nvSpPr>
        <p:spPr>
          <a:xfrm>
            <a:off x="19151022" y="8322633"/>
            <a:ext cx="4857396"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no growth from migration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Gibrat’s Law"/>
          <p:cNvSpPr txBox="1"/>
          <p:nvPr/>
        </p:nvSpPr>
        <p:spPr>
          <a:xfrm>
            <a:off x="10358259" y="974041"/>
            <a:ext cx="3667482" cy="86179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800">
                <a:solidFill>
                  <a:srgbClr val="FFFFFF"/>
                </a:solidFill>
                <a:latin typeface="Helvetica Neue Medium"/>
                <a:ea typeface="Helvetica Neue Medium"/>
                <a:cs typeface="Helvetica Neue Medium"/>
                <a:sym typeface="Helvetica Neue Medium"/>
              </a:defRPr>
            </a:lvl1pPr>
          </a:lstStyle>
          <a:p>
            <a:pPr/>
            <a:r>
              <a:t>Gibrat’s Law</a:t>
            </a:r>
          </a:p>
        </p:txBody>
      </p:sp>
      <p:sp>
        <p:nvSpPr>
          <p:cNvPr id="374" name="law of proportional growth"/>
          <p:cNvSpPr txBox="1"/>
          <p:nvPr/>
        </p:nvSpPr>
        <p:spPr>
          <a:xfrm>
            <a:off x="15739859" y="2377619"/>
            <a:ext cx="528678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law of proportional growth</a:t>
            </a:r>
          </a:p>
        </p:txBody>
      </p:sp>
      <p:sp>
        <p:nvSpPr>
          <p:cNvPr id="375" name="“Les inegalites economiques; applications: aux inegalite's des richesses, a la concentration des entreprises, aux populations des villes, aux statistiques des familles, etc., d'une loi nouvelle, la loi de l'effet proportionnel.”…"/>
          <p:cNvSpPr txBox="1"/>
          <p:nvPr/>
        </p:nvSpPr>
        <p:spPr>
          <a:xfrm>
            <a:off x="3587652" y="3987222"/>
            <a:ext cx="17208696" cy="207443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lnSpc>
                <a:spcPts val="4600"/>
              </a:lnSpc>
              <a:spcBef>
                <a:spcPts val="1600"/>
              </a:spcBef>
              <a:defRPr sz="2800">
                <a:solidFill>
                  <a:srgbClr val="000000"/>
                </a:solidFill>
              </a:defRPr>
            </a:pPr>
            <a:r>
              <a:t>“</a:t>
            </a:r>
            <a:r>
              <a:t>Les inegalites economiques; ap</a:t>
            </a:r>
            <a:r>
              <a:t>plications: aux inegalite's des richesses, a la con</a:t>
            </a:r>
            <a:r>
              <a:t>centration des entreprises, aux populations des </a:t>
            </a:r>
            <a:r>
              <a:t>villes, aux statistiques des familles, etc., d'une loi nouvelle, la loi de l'effet proportionnel.” </a:t>
            </a:r>
          </a:p>
          <a:p>
            <a:pPr algn="l" defTabSz="642937">
              <a:lnSpc>
                <a:spcPts val="4600"/>
              </a:lnSpc>
              <a:spcBef>
                <a:spcPts val="1600"/>
              </a:spcBef>
              <a:defRPr sz="2800">
                <a:solidFill>
                  <a:srgbClr val="000000"/>
                </a:solidFill>
              </a:defRPr>
            </a:pPr>
            <a:r>
              <a:t>Paris: Librairie du Recueil Sirey, 1931. </a:t>
            </a:r>
          </a:p>
        </p:txBody>
      </p:sp>
      <p:sp>
        <p:nvSpPr>
          <p:cNvPr id="376" name="Equation"/>
          <p:cNvSpPr txBox="1"/>
          <p:nvPr/>
        </p:nvSpPr>
        <p:spPr>
          <a:xfrm>
            <a:off x="9805795" y="7510130"/>
            <a:ext cx="3774747" cy="4975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r</m:t>
                      </m:r>
                    </m:e>
                    <m:sub>
                      <m:r>
                        <a:rPr xmlns:a="http://schemas.openxmlformats.org/drawingml/2006/main" sz="5600" i="1">
                          <a:solidFill>
                            <a:srgbClr val="000000"/>
                          </a:solidFill>
                          <a:latin typeface="Cambria Math" panose="02040503050406030204" pitchFamily="18" charset="0"/>
                        </a:rPr>
                        <m:t>t</m:t>
                      </m:r>
                    </m:sub>
                  </m:sSub>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r</m:t>
                      </m:r>
                    </m:e>
                    <m:sub>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1</m:t>
                      </m:r>
                    </m:sub>
                  </m:sSub>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η</m:t>
                  </m:r>
                  <m:sSub>
                    <m:e>
                      <m:r>
                        <a:rPr xmlns:a="http://schemas.openxmlformats.org/drawingml/2006/main" sz="5600" i="1">
                          <a:solidFill>
                            <a:srgbClr val="000000"/>
                          </a:solidFill>
                          <a:latin typeface="Cambria Math" panose="02040503050406030204" pitchFamily="18" charset="0"/>
                        </a:rPr>
                        <m:t>r</m:t>
                      </m:r>
                    </m:e>
                    <m:sub>
                      <m:r>
                        <a:rPr xmlns:a="http://schemas.openxmlformats.org/drawingml/2006/main" sz="5600" i="1">
                          <a:solidFill>
                            <a:srgbClr val="000000"/>
                          </a:solidFill>
                          <a:latin typeface="Cambria Math" panose="02040503050406030204" pitchFamily="18" charset="0"/>
                        </a:rPr>
                        <m:t>t</m:t>
                      </m:r>
                    </m:sub>
                  </m:sSub>
                </m:oMath>
              </m:oMathPara>
            </a14:m>
            <a:endParaRPr sz="5600"/>
          </a:p>
        </p:txBody>
      </p:sp>
      <p:sp>
        <p:nvSpPr>
          <p:cNvPr id="377" name="Equation"/>
          <p:cNvSpPr txBox="1"/>
          <p:nvPr/>
        </p:nvSpPr>
        <p:spPr>
          <a:xfrm>
            <a:off x="5042390" y="9456107"/>
            <a:ext cx="14299219" cy="59489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000000"/>
                          </a:solidFill>
                          <a:latin typeface="Cambria Math" panose="02040503050406030204" pitchFamily="18" charset="0"/>
                        </a:rPr>
                        <m:t>r</m:t>
                      </m:r>
                    </m:e>
                    <m:sub>
                      <m:r>
                        <a:rPr xmlns:a="http://schemas.openxmlformats.org/drawingml/2006/main" sz="4600" i="1">
                          <a:solidFill>
                            <a:srgbClr val="000000"/>
                          </a:solidFill>
                          <a:latin typeface="Cambria Math" panose="02040503050406030204" pitchFamily="18" charset="0"/>
                        </a:rPr>
                        <m:t>t</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η</m:t>
                      </m:r>
                    </m:e>
                    <m:sub>
                      <m:r>
                        <a:rPr xmlns:a="http://schemas.openxmlformats.org/drawingml/2006/main" sz="4600" i="1">
                          <a:solidFill>
                            <a:srgbClr val="000000"/>
                          </a:solidFill>
                          <a:latin typeface="Cambria Math" panose="02040503050406030204" pitchFamily="18" charset="0"/>
                        </a:rPr>
                        <m:t>t</m:t>
                      </m:r>
                    </m:sub>
                  </m:sSub>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r</m:t>
                      </m:r>
                    </m:e>
                    <m:sub>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η</m:t>
                      </m:r>
                    </m:e>
                    <m:sub>
                      <m:r>
                        <a:rPr xmlns:a="http://schemas.openxmlformats.org/drawingml/2006/main" sz="4600" i="1">
                          <a:solidFill>
                            <a:srgbClr val="000000"/>
                          </a:solidFill>
                          <a:latin typeface="Cambria Math" panose="02040503050406030204" pitchFamily="18" charset="0"/>
                        </a:rPr>
                        <m:t>t</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η</m:t>
                      </m:r>
                    </m:e>
                    <m:sub>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η</m:t>
                      </m:r>
                    </m:e>
                    <m:sub>
                      <m:r>
                        <a:rPr xmlns:a="http://schemas.openxmlformats.org/drawingml/2006/main" sz="4600" i="1">
                          <a:solidFill>
                            <a:srgbClr val="000000"/>
                          </a:solidFill>
                          <a:latin typeface="Cambria Math" panose="02040503050406030204" pitchFamily="18" charset="0"/>
                        </a:rPr>
                        <m:t>0</m:t>
                      </m:r>
                    </m:sub>
                  </m:sSub>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r</m:t>
                      </m:r>
                    </m:e>
                    <m:sub>
                      <m:r>
                        <a:rPr xmlns:a="http://schemas.openxmlformats.org/drawingml/2006/main" sz="4600" i="1">
                          <a:solidFill>
                            <a:srgbClr val="000000"/>
                          </a:solidFill>
                          <a:latin typeface="Cambria Math" panose="02040503050406030204" pitchFamily="18" charset="0"/>
                        </a:rPr>
                        <m:t>0</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η</m:t>
                  </m:r>
                  <m:sSup>
                    <m:e>
                      <m:r>
                        <a:rPr xmlns:a="http://schemas.openxmlformats.org/drawingml/2006/main" sz="4600" i="1">
                          <a:solidFill>
                            <a:srgbClr val="000000"/>
                          </a:solidFill>
                          <a:latin typeface="Cambria Math" panose="02040503050406030204" pitchFamily="18" charset="0"/>
                        </a:rPr>
                        <m:t>)</m:t>
                      </m:r>
                    </m:e>
                    <m:sup>
                      <m:r>
                        <a:rPr xmlns:a="http://schemas.openxmlformats.org/drawingml/2006/main" sz="4600" i="1">
                          <a:solidFill>
                            <a:srgbClr val="000000"/>
                          </a:solidFill>
                          <a:latin typeface="Cambria Math" panose="02040503050406030204" pitchFamily="18" charset="0"/>
                        </a:rPr>
                        <m:t>t</m:t>
                      </m:r>
                    </m:sup>
                  </m:sSup>
                  <m:sSub>
                    <m:e>
                      <m:r>
                        <a:rPr xmlns:a="http://schemas.openxmlformats.org/drawingml/2006/main" sz="4600" i="1">
                          <a:solidFill>
                            <a:srgbClr val="000000"/>
                          </a:solidFill>
                          <a:latin typeface="Cambria Math" panose="02040503050406030204" pitchFamily="18" charset="0"/>
                        </a:rPr>
                        <m:t>r</m:t>
                      </m:r>
                    </m:e>
                    <m:sub>
                      <m:r>
                        <a:rPr xmlns:a="http://schemas.openxmlformats.org/drawingml/2006/main" sz="4600" i="1">
                          <a:solidFill>
                            <a:srgbClr val="000000"/>
                          </a:solidFill>
                          <a:latin typeface="Cambria Math" panose="02040503050406030204" pitchFamily="18" charset="0"/>
                        </a:rPr>
                        <m:t>0</m:t>
                      </m:r>
                    </m:sub>
                  </m:sSub>
                </m:oMath>
              </m:oMathPara>
            </a14:m>
            <a:endParaRPr sz="4600"/>
          </a:p>
        </p:txBody>
      </p:sp>
      <p:sp>
        <p:nvSpPr>
          <p:cNvPr id="378" name="exponential growth"/>
          <p:cNvSpPr txBox="1"/>
          <p:nvPr/>
        </p:nvSpPr>
        <p:spPr>
          <a:xfrm>
            <a:off x="18640035" y="10368674"/>
            <a:ext cx="3712973"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exponential growth</a:t>
            </a:r>
          </a:p>
        </p:txBody>
      </p:sp>
      <p:sp>
        <p:nvSpPr>
          <p:cNvPr id="379" name="http://pi.lib.uchicago.edu/1001/cat/bib/2014808"/>
          <p:cNvSpPr txBox="1"/>
          <p:nvPr/>
        </p:nvSpPr>
        <p:spPr>
          <a:xfrm>
            <a:off x="14902777" y="12998971"/>
            <a:ext cx="8960771" cy="5853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250">
                <a:solidFill>
                  <a:srgbClr val="333333"/>
                </a:solidFill>
              </a:defRPr>
            </a:lvl1pPr>
          </a:lstStyle>
          <a:p>
            <a:pPr/>
            <a:r>
              <a:t>http://pi.lib.uchicago.edu/1001/cat/bib/2014808</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3" name="Screen Shot 2018-11-20 at 12.30.07 AM.png" descr="Screen Shot 2018-11-20 at 12.30.07 AM.png"/>
          <p:cNvPicPr>
            <a:picLocks noChangeAspect="1"/>
          </p:cNvPicPr>
          <p:nvPr/>
        </p:nvPicPr>
        <p:blipFill>
          <a:blip r:embed="rId3">
            <a:extLst/>
          </a:blip>
          <a:stretch>
            <a:fillRect/>
          </a:stretch>
        </p:blipFill>
        <p:spPr>
          <a:xfrm>
            <a:off x="6139811" y="2352972"/>
            <a:ext cx="9108282" cy="8608220"/>
          </a:xfrm>
          <a:prstGeom prst="rect">
            <a:avLst/>
          </a:prstGeom>
          <a:ln w="12700">
            <a:miter lim="400000"/>
          </a:ln>
        </p:spPr>
      </p:pic>
      <p:sp>
        <p:nvSpPr>
          <p:cNvPr id="384" name="1"/>
          <p:cNvSpPr txBox="1"/>
          <p:nvPr/>
        </p:nvSpPr>
        <p:spPr>
          <a:xfrm>
            <a:off x="13584351" y="3499586"/>
            <a:ext cx="310923"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000000"/>
                </a:solidFill>
              </a:defRPr>
            </a:lvl1pPr>
          </a:lstStyle>
          <a:p>
            <a:pPr/>
            <a:r>
              <a:t>1</a:t>
            </a:r>
          </a:p>
        </p:txBody>
      </p:sp>
      <p:sp>
        <p:nvSpPr>
          <p:cNvPr id="385" name="0"/>
          <p:cNvSpPr txBox="1"/>
          <p:nvPr/>
        </p:nvSpPr>
        <p:spPr>
          <a:xfrm>
            <a:off x="14298726" y="4071086"/>
            <a:ext cx="310923"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000000"/>
                </a:solidFill>
              </a:defRPr>
            </a:lvl1pPr>
          </a:lstStyle>
          <a:p>
            <a:pPr/>
            <a:r>
              <a:t>0</a:t>
            </a:r>
          </a:p>
        </p:txBody>
      </p:sp>
      <p:sp>
        <p:nvSpPr>
          <p:cNvPr id="386" name="Growth is approximately independent of firm size"/>
          <p:cNvSpPr txBox="1"/>
          <p:nvPr/>
        </p:nvSpPr>
        <p:spPr>
          <a:xfrm>
            <a:off x="6885444" y="595961"/>
            <a:ext cx="11089362" cy="713078"/>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Growth is approximately independent of firm size</a:t>
            </a:r>
          </a:p>
        </p:txBody>
      </p:sp>
      <p:sp>
        <p:nvSpPr>
          <p:cNvPr id="387" name="previous size of firm"/>
          <p:cNvSpPr txBox="1"/>
          <p:nvPr/>
        </p:nvSpPr>
        <p:spPr>
          <a:xfrm>
            <a:off x="15085197" y="9164181"/>
            <a:ext cx="407611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previous size of firm</a:t>
            </a:r>
          </a:p>
        </p:txBody>
      </p:sp>
      <p:sp>
        <p:nvSpPr>
          <p:cNvPr id="388" name="new size class of firm"/>
          <p:cNvSpPr txBox="1"/>
          <p:nvPr/>
        </p:nvSpPr>
        <p:spPr>
          <a:xfrm>
            <a:off x="3506298" y="2008525"/>
            <a:ext cx="434596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new size class of firm</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Gibrat’s law for cities"/>
          <p:cNvSpPr txBox="1"/>
          <p:nvPr/>
        </p:nvSpPr>
        <p:spPr>
          <a:xfrm>
            <a:off x="9283763" y="1772185"/>
            <a:ext cx="5816474" cy="83713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Gibrat’s law for cities</a:t>
            </a:r>
          </a:p>
        </p:txBody>
      </p:sp>
      <p:sp>
        <p:nvSpPr>
          <p:cNvPr id="393" name="All cities grow with the same…"/>
          <p:cNvSpPr txBox="1"/>
          <p:nvPr/>
        </p:nvSpPr>
        <p:spPr>
          <a:xfrm>
            <a:off x="5228748" y="4851198"/>
            <a:ext cx="13926504" cy="401360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b="1" sz="4200">
                <a:solidFill>
                  <a:srgbClr val="000000"/>
                </a:solidFill>
              </a:defRPr>
            </a:pPr>
            <a:r>
              <a:t>All cities grow with the same </a:t>
            </a:r>
          </a:p>
          <a:p>
            <a:pPr defTabSz="821531">
              <a:defRPr b="1" sz="4200">
                <a:solidFill>
                  <a:srgbClr val="000000"/>
                </a:solidFill>
              </a:defRPr>
            </a:pPr>
          </a:p>
          <a:p>
            <a:pPr defTabSz="821531">
              <a:defRPr b="1" sz="4200">
                <a:solidFill>
                  <a:srgbClr val="000000"/>
                </a:solidFill>
              </a:defRPr>
            </a:pPr>
          </a:p>
          <a:p>
            <a:pPr lvl="8" indent="1828800" defTabSz="821531">
              <a:defRPr b="1" sz="4200">
                <a:solidFill>
                  <a:srgbClr val="000000"/>
                </a:solidFill>
              </a:defRPr>
            </a:pPr>
            <a:r>
              <a:t>                     average population growth rate</a:t>
            </a:r>
          </a:p>
          <a:p>
            <a:pPr lvl="8" indent="1828800" algn="r" defTabSz="821531">
              <a:defRPr b="1" sz="4200">
                <a:solidFill>
                  <a:srgbClr val="000000"/>
                </a:solidFill>
              </a:defRPr>
            </a:pPr>
          </a:p>
          <a:p>
            <a:pPr lvl="8" indent="1828800" algn="r" defTabSz="821531">
              <a:defRPr b="1" sz="4200">
                <a:solidFill>
                  <a:srgbClr val="000000"/>
                </a:solidFill>
              </a:defRPr>
            </a:pPr>
            <a:r>
              <a:t>volatility</a:t>
            </a:r>
          </a:p>
        </p:txBody>
      </p:sp>
      <p:sp>
        <p:nvSpPr>
          <p:cNvPr id="394" name="independent of population size !!"/>
          <p:cNvSpPr txBox="1"/>
          <p:nvPr/>
        </p:nvSpPr>
        <p:spPr>
          <a:xfrm>
            <a:off x="11797525" y="10209011"/>
            <a:ext cx="8218450" cy="77510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independent of population size !!</a:t>
            </a:r>
          </a:p>
        </p:txBody>
      </p:sp>
      <p:sp>
        <p:nvSpPr>
          <p:cNvPr id="395" name="Equation"/>
          <p:cNvSpPr txBox="1"/>
          <p:nvPr/>
        </p:nvSpPr>
        <p:spPr>
          <a:xfrm>
            <a:off x="19847221" y="6721554"/>
            <a:ext cx="439446" cy="74817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bar>
                    <m:barPr>
                      <m:ctrlPr>
                        <a:rPr xmlns:a="http://schemas.openxmlformats.org/drawingml/2006/main" sz="7300" i="1">
                          <a:solidFill>
                            <a:srgbClr val="000000"/>
                          </a:solidFill>
                          <a:latin typeface="Cambria Math" panose="02040503050406030204" pitchFamily="18" charset="0"/>
                        </a:rPr>
                      </m:ctrlPr>
                      <m:pos m:val="top"/>
                    </m:barPr>
                    <m:e>
                      <m:r>
                        <a:rPr xmlns:a="http://schemas.openxmlformats.org/drawingml/2006/main" sz="7300" i="1">
                          <a:solidFill>
                            <a:srgbClr val="000000"/>
                          </a:solidFill>
                          <a:latin typeface="Cambria Math" panose="02040503050406030204" pitchFamily="18" charset="0"/>
                        </a:rPr>
                        <m:t>η</m:t>
                      </m:r>
                    </m:e>
                  </m:bar>
                </m:oMath>
              </m:oMathPara>
            </a14:m>
            <a:endParaRPr sz="7300"/>
          </a:p>
        </p:txBody>
      </p:sp>
      <p:sp>
        <p:nvSpPr>
          <p:cNvPr id="396" name="Equation"/>
          <p:cNvSpPr txBox="1"/>
          <p:nvPr/>
        </p:nvSpPr>
        <p:spPr>
          <a:xfrm>
            <a:off x="19768715" y="8023835"/>
            <a:ext cx="596457" cy="51968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9300" i="1">
                      <a:solidFill>
                        <a:srgbClr val="000000"/>
                      </a:solidFill>
                      <a:latin typeface="Cambria Math" panose="02040503050406030204" pitchFamily="18" charset="0"/>
                    </a:rPr>
                    <m:t>σ</m:t>
                  </m:r>
                </m:oMath>
              </m:oMathPara>
            </a14:m>
            <a:endParaRPr sz="9300"/>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0" name="Fig_4.png" descr="Fig_4.png"/>
          <p:cNvPicPr>
            <a:picLocks noChangeAspect="1"/>
          </p:cNvPicPr>
          <p:nvPr/>
        </p:nvPicPr>
        <p:blipFill>
          <a:blip r:embed="rId3">
            <a:extLst/>
          </a:blip>
          <a:stretch>
            <a:fillRect/>
          </a:stretch>
        </p:blipFill>
        <p:spPr>
          <a:xfrm>
            <a:off x="3316941" y="0"/>
            <a:ext cx="17750117" cy="13716000"/>
          </a:xfrm>
          <a:prstGeom prst="rect">
            <a:avLst/>
          </a:prstGeom>
          <a:ln w="12700">
            <a:miter lim="400000"/>
          </a:ln>
        </p:spPr>
      </p:pic>
      <p:sp>
        <p:nvSpPr>
          <p:cNvPr id="401" name="Testing Gibrat’s assumption"/>
          <p:cNvSpPr txBox="1"/>
          <p:nvPr/>
        </p:nvSpPr>
        <p:spPr>
          <a:xfrm>
            <a:off x="17480128" y="915385"/>
            <a:ext cx="5323943"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Testing Gibrat’s assumption</a:t>
            </a:r>
          </a:p>
        </p:txBody>
      </p:sp>
      <p:sp>
        <p:nvSpPr>
          <p:cNvPr id="402" name="Equation"/>
          <p:cNvSpPr txBox="1"/>
          <p:nvPr/>
        </p:nvSpPr>
        <p:spPr>
          <a:xfrm>
            <a:off x="8306699" y="7643388"/>
            <a:ext cx="2625449" cy="54983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100" i="1">
                      <a:solidFill>
                        <a:srgbClr val="5E5E5E"/>
                      </a:solidFill>
                      <a:latin typeface="Cambria Math" panose="02040503050406030204" pitchFamily="18" charset="0"/>
                    </a:rPr>
                    <m:t>γ</m:t>
                  </m:r>
                  <m:r>
                    <a:rPr xmlns:a="http://schemas.openxmlformats.org/drawingml/2006/main" sz="4100" i="1">
                      <a:solidFill>
                        <a:srgbClr val="5E5E5E"/>
                      </a:solidFill>
                      <a:latin typeface="Cambria Math" panose="02040503050406030204" pitchFamily="18" charset="0"/>
                    </a:rPr>
                    <m:t>=</m:t>
                  </m:r>
                  <m:r>
                    <a:rPr xmlns:a="http://schemas.openxmlformats.org/drawingml/2006/main" sz="4100" i="1">
                      <a:solidFill>
                        <a:srgbClr val="5E5E5E"/>
                      </a:solidFill>
                      <a:latin typeface="Cambria Math" panose="02040503050406030204" pitchFamily="18" charset="0"/>
                    </a:rPr>
                    <m:t>η</m:t>
                  </m:r>
                  <m:r>
                    <a:rPr xmlns:a="http://schemas.openxmlformats.org/drawingml/2006/main" sz="4100" i="1">
                      <a:solidFill>
                        <a:srgbClr val="5E5E5E"/>
                      </a:solidFill>
                      <a:latin typeface="Cambria Math" panose="02040503050406030204" pitchFamily="18" charset="0"/>
                    </a:rPr>
                    <m:t>-</m:t>
                  </m:r>
                  <m:sSup>
                    <m:e>
                      <m:r>
                        <a:rPr xmlns:a="http://schemas.openxmlformats.org/drawingml/2006/main" sz="4100" i="1">
                          <a:solidFill>
                            <a:srgbClr val="5E5E5E"/>
                          </a:solidFill>
                          <a:latin typeface="Cambria Math" panose="02040503050406030204" pitchFamily="18" charset="0"/>
                        </a:rPr>
                        <m:t>σ</m:t>
                      </m:r>
                    </m:e>
                    <m:sup>
                      <m:r>
                        <a:rPr xmlns:a="http://schemas.openxmlformats.org/drawingml/2006/main" sz="4100" i="1">
                          <a:solidFill>
                            <a:srgbClr val="5E5E5E"/>
                          </a:solidFill>
                          <a:latin typeface="Cambria Math" panose="02040503050406030204" pitchFamily="18" charset="0"/>
                        </a:rPr>
                        <m:t>2</m:t>
                      </m:r>
                    </m:sup>
                  </m:sSup>
                  <m:r>
                    <a:rPr xmlns:a="http://schemas.openxmlformats.org/drawingml/2006/main" sz="4100" i="1">
                      <a:solidFill>
                        <a:srgbClr val="5E5E5E"/>
                      </a:solidFill>
                      <a:latin typeface="Cambria Math" panose="02040503050406030204" pitchFamily="18" charset="0"/>
                    </a:rPr>
                    <m:t>/</m:t>
                  </m:r>
                  <m:r>
                    <a:rPr xmlns:a="http://schemas.openxmlformats.org/drawingml/2006/main" sz="4100" i="1">
                      <a:solidFill>
                        <a:srgbClr val="5E5E5E"/>
                      </a:solidFill>
                      <a:latin typeface="Cambria Math" panose="02040503050406030204" pitchFamily="18" charset="0"/>
                    </a:rPr>
                    <m:t>2</m:t>
                  </m:r>
                </m:oMath>
              </m:oMathPara>
            </a14:m>
            <a:endParaRPr sz="4100">
              <a:solidFill>
                <a:srgbClr val="5E5E5E"/>
              </a:solidFill>
            </a:endParaRPr>
          </a:p>
        </p:txBody>
      </p:sp>
      <p:sp>
        <p:nvSpPr>
          <p:cNvPr id="403" name="Population growth rare"/>
          <p:cNvSpPr txBox="1"/>
          <p:nvPr/>
        </p:nvSpPr>
        <p:spPr>
          <a:xfrm>
            <a:off x="487685" y="4191667"/>
            <a:ext cx="32132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Population growth rare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7" name="ZipfBattyoriginal2.gif" descr="ZipfBattyoriginal2.gif"/>
          <p:cNvPicPr>
            <a:picLocks noChangeAspect="1"/>
          </p:cNvPicPr>
          <p:nvPr/>
        </p:nvPicPr>
        <p:blipFill>
          <a:blip r:embed="rId3">
            <a:extLst/>
          </a:blip>
          <a:stretch>
            <a:fillRect/>
          </a:stretch>
        </p:blipFill>
        <p:spPr>
          <a:xfrm>
            <a:off x="6570064" y="2195238"/>
            <a:ext cx="10858501" cy="8304610"/>
          </a:xfrm>
          <a:prstGeom prst="rect">
            <a:avLst/>
          </a:prstGeom>
          <a:ln w="12700">
            <a:miter lim="400000"/>
          </a:ln>
        </p:spPr>
      </p:pic>
      <p:sp>
        <p:nvSpPr>
          <p:cNvPr id="408" name="Line"/>
          <p:cNvSpPr/>
          <p:nvPr/>
        </p:nvSpPr>
        <p:spPr>
          <a:xfrm>
            <a:off x="7477124" y="4339828"/>
            <a:ext cx="8672961" cy="5624134"/>
          </a:xfrm>
          <a:prstGeom prst="line">
            <a:avLst/>
          </a:prstGeom>
          <a:ln w="139700">
            <a:solidFill>
              <a:srgbClr val="929292">
                <a:alpha val="50000"/>
              </a:srgb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9" name="Line"/>
          <p:cNvSpPr/>
          <p:nvPr/>
        </p:nvSpPr>
        <p:spPr>
          <a:xfrm>
            <a:off x="7494983" y="6563320"/>
            <a:ext cx="5786021" cy="3445080"/>
          </a:xfrm>
          <a:prstGeom prst="line">
            <a:avLst/>
          </a:prstGeom>
          <a:ln w="139700">
            <a:solidFill>
              <a:srgbClr val="929292">
                <a:alpha val="50000"/>
              </a:srgb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0" name="Line"/>
          <p:cNvSpPr/>
          <p:nvPr/>
        </p:nvSpPr>
        <p:spPr>
          <a:xfrm>
            <a:off x="7439655" y="2869751"/>
            <a:ext cx="10568401" cy="6848428"/>
          </a:xfrm>
          <a:prstGeom prst="line">
            <a:avLst/>
          </a:prstGeom>
          <a:ln w="139700">
            <a:solidFill>
              <a:srgbClr val="929292">
                <a:alpha val="49915"/>
              </a:srgb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1" name="Rank"/>
          <p:cNvSpPr txBox="1"/>
          <p:nvPr/>
        </p:nvSpPr>
        <p:spPr>
          <a:xfrm>
            <a:off x="11978062" y="10845344"/>
            <a:ext cx="115654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Rank</a:t>
            </a:r>
          </a:p>
        </p:txBody>
      </p:sp>
      <p:sp>
        <p:nvSpPr>
          <p:cNvPr id="412" name="Rectangle"/>
          <p:cNvSpPr/>
          <p:nvPr/>
        </p:nvSpPr>
        <p:spPr>
          <a:xfrm>
            <a:off x="7405687" y="10284711"/>
            <a:ext cx="1785938" cy="36662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3" name="Population (thousands)"/>
          <p:cNvSpPr txBox="1"/>
          <p:nvPr/>
        </p:nvSpPr>
        <p:spPr>
          <a:xfrm rot="16200000">
            <a:off x="4324950" y="7016294"/>
            <a:ext cx="4625569" cy="6263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Population (thousands)</a:t>
            </a:r>
          </a:p>
        </p:txBody>
      </p:sp>
      <p:sp>
        <p:nvSpPr>
          <p:cNvPr id="414" name="Line"/>
          <p:cNvSpPr/>
          <p:nvPr/>
        </p:nvSpPr>
        <p:spPr>
          <a:xfrm flipV="1">
            <a:off x="7512843" y="1782299"/>
            <a:ext cx="1" cy="8251994"/>
          </a:xfrm>
          <a:prstGeom prst="line">
            <a:avLst/>
          </a:prstGeom>
          <a:ln w="1397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5" name="100"/>
          <p:cNvSpPr txBox="1"/>
          <p:nvPr/>
        </p:nvSpPr>
        <p:spPr>
          <a:xfrm>
            <a:off x="6868513" y="6305014"/>
            <a:ext cx="567143"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1800">
                <a:solidFill>
                  <a:srgbClr val="000000"/>
                </a:solidFill>
              </a:defRPr>
            </a:lvl1pPr>
          </a:lstStyle>
          <a:p>
            <a:pPr/>
            <a:r>
              <a:t>100</a:t>
            </a:r>
          </a:p>
        </p:txBody>
      </p:sp>
      <p:sp>
        <p:nvSpPr>
          <p:cNvPr id="416" name="Line"/>
          <p:cNvSpPr/>
          <p:nvPr/>
        </p:nvSpPr>
        <p:spPr>
          <a:xfrm>
            <a:off x="7466764" y="10034291"/>
            <a:ext cx="11223914" cy="1"/>
          </a:xfrm>
          <a:prstGeom prst="line">
            <a:avLst/>
          </a:prstGeom>
          <a:ln w="1397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7" name="8,000"/>
          <p:cNvSpPr txBox="1"/>
          <p:nvPr/>
        </p:nvSpPr>
        <p:spPr>
          <a:xfrm>
            <a:off x="6641871" y="2346998"/>
            <a:ext cx="727533"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8,000</a:t>
            </a:r>
          </a:p>
        </p:txBody>
      </p:sp>
      <p:sp>
        <p:nvSpPr>
          <p:cNvPr id="418" name="1,000"/>
          <p:cNvSpPr txBox="1"/>
          <p:nvPr/>
        </p:nvSpPr>
        <p:spPr>
          <a:xfrm>
            <a:off x="6641871" y="4067298"/>
            <a:ext cx="727533"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1,000</a:t>
            </a:r>
          </a:p>
        </p:txBody>
      </p:sp>
      <p:sp>
        <p:nvSpPr>
          <p:cNvPr id="419" name="10"/>
          <p:cNvSpPr txBox="1"/>
          <p:nvPr/>
        </p:nvSpPr>
        <p:spPr>
          <a:xfrm>
            <a:off x="7018632" y="8542731"/>
            <a:ext cx="409779"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10</a:t>
            </a:r>
          </a:p>
        </p:txBody>
      </p:sp>
      <p:sp>
        <p:nvSpPr>
          <p:cNvPr id="420" name="2.5"/>
          <p:cNvSpPr txBox="1"/>
          <p:nvPr/>
        </p:nvSpPr>
        <p:spPr>
          <a:xfrm>
            <a:off x="6951138" y="9802260"/>
            <a:ext cx="473330"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2.5</a:t>
            </a:r>
          </a:p>
        </p:txBody>
      </p:sp>
      <p:sp>
        <p:nvSpPr>
          <p:cNvPr id="421" name="1"/>
          <p:cNvSpPr txBox="1"/>
          <p:nvPr/>
        </p:nvSpPr>
        <p:spPr>
          <a:xfrm>
            <a:off x="7375242" y="10113353"/>
            <a:ext cx="310922" cy="47767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200">
                <a:solidFill>
                  <a:srgbClr val="000000"/>
                </a:solidFill>
              </a:defRPr>
            </a:lvl1pPr>
          </a:lstStyle>
          <a:p>
            <a:pPr/>
            <a:r>
              <a:t>1</a:t>
            </a:r>
          </a:p>
        </p:txBody>
      </p:sp>
      <p:sp>
        <p:nvSpPr>
          <p:cNvPr id="422" name="10"/>
          <p:cNvSpPr txBox="1"/>
          <p:nvPr/>
        </p:nvSpPr>
        <p:spPr>
          <a:xfrm>
            <a:off x="10183104" y="10110974"/>
            <a:ext cx="409779"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10</a:t>
            </a:r>
          </a:p>
        </p:txBody>
      </p:sp>
      <p:sp>
        <p:nvSpPr>
          <p:cNvPr id="423" name="50"/>
          <p:cNvSpPr txBox="1"/>
          <p:nvPr/>
        </p:nvSpPr>
        <p:spPr>
          <a:xfrm>
            <a:off x="12240504" y="10113849"/>
            <a:ext cx="409779"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50</a:t>
            </a:r>
          </a:p>
        </p:txBody>
      </p:sp>
      <p:sp>
        <p:nvSpPr>
          <p:cNvPr id="424" name="100"/>
          <p:cNvSpPr txBox="1"/>
          <p:nvPr/>
        </p:nvSpPr>
        <p:spPr>
          <a:xfrm>
            <a:off x="13092073" y="10113849"/>
            <a:ext cx="536881"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100</a:t>
            </a:r>
          </a:p>
        </p:txBody>
      </p:sp>
      <p:sp>
        <p:nvSpPr>
          <p:cNvPr id="425" name="1,000"/>
          <p:cNvSpPr txBox="1"/>
          <p:nvPr/>
        </p:nvSpPr>
        <p:spPr>
          <a:xfrm>
            <a:off x="15795579" y="10110974"/>
            <a:ext cx="727533"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1,000</a:t>
            </a:r>
          </a:p>
        </p:txBody>
      </p:sp>
      <p:sp>
        <p:nvSpPr>
          <p:cNvPr id="426" name="1790"/>
          <p:cNvSpPr txBox="1"/>
          <p:nvPr/>
        </p:nvSpPr>
        <p:spPr>
          <a:xfrm rot="480000">
            <a:off x="7789760" y="7443616"/>
            <a:ext cx="494513" cy="32895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200">
                <a:solidFill>
                  <a:srgbClr val="000000"/>
                </a:solidFill>
              </a:defRPr>
            </a:lvl1pPr>
          </a:lstStyle>
          <a:p>
            <a:pPr/>
            <a:r>
              <a:t>1790</a:t>
            </a:r>
          </a:p>
        </p:txBody>
      </p:sp>
      <p:sp>
        <p:nvSpPr>
          <p:cNvPr id="427" name="1800"/>
          <p:cNvSpPr txBox="1"/>
          <p:nvPr/>
        </p:nvSpPr>
        <p:spPr>
          <a:xfrm rot="1305645">
            <a:off x="7789760" y="7094574"/>
            <a:ext cx="494513" cy="32895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200">
                <a:solidFill>
                  <a:srgbClr val="000000"/>
                </a:solidFill>
              </a:defRPr>
            </a:lvl1pPr>
          </a:lstStyle>
          <a:p>
            <a:pPr/>
            <a:r>
              <a:t>1800</a:t>
            </a:r>
          </a:p>
        </p:txBody>
      </p:sp>
      <p:sp>
        <p:nvSpPr>
          <p:cNvPr id="428" name="1810"/>
          <p:cNvSpPr txBox="1"/>
          <p:nvPr/>
        </p:nvSpPr>
        <p:spPr>
          <a:xfrm rot="767181">
            <a:off x="8422037" y="7108821"/>
            <a:ext cx="422423"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1810</a:t>
            </a:r>
          </a:p>
        </p:txBody>
      </p:sp>
      <p:sp>
        <p:nvSpPr>
          <p:cNvPr id="429" name="1820"/>
          <p:cNvSpPr txBox="1"/>
          <p:nvPr/>
        </p:nvSpPr>
        <p:spPr>
          <a:xfrm rot="767181">
            <a:off x="8437374" y="6878184"/>
            <a:ext cx="480340"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1820</a:t>
            </a:r>
          </a:p>
        </p:txBody>
      </p:sp>
      <p:sp>
        <p:nvSpPr>
          <p:cNvPr id="430" name="1830"/>
          <p:cNvSpPr txBox="1"/>
          <p:nvPr/>
        </p:nvSpPr>
        <p:spPr>
          <a:xfrm rot="162144">
            <a:off x="8437357" y="6569821"/>
            <a:ext cx="508506" cy="2792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1830</a:t>
            </a:r>
          </a:p>
        </p:txBody>
      </p:sp>
      <p:sp>
        <p:nvSpPr>
          <p:cNvPr id="431" name="1840"/>
          <p:cNvSpPr txBox="1"/>
          <p:nvPr/>
        </p:nvSpPr>
        <p:spPr>
          <a:xfrm rot="162144">
            <a:off x="8490976" y="6296190"/>
            <a:ext cx="437110"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1840</a:t>
            </a:r>
          </a:p>
        </p:txBody>
      </p:sp>
      <p:sp>
        <p:nvSpPr>
          <p:cNvPr id="432" name="1850"/>
          <p:cNvSpPr txBox="1"/>
          <p:nvPr/>
        </p:nvSpPr>
        <p:spPr>
          <a:xfrm rot="162144">
            <a:off x="8473076" y="5993851"/>
            <a:ext cx="508554"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1850</a:t>
            </a:r>
          </a:p>
        </p:txBody>
      </p:sp>
      <p:sp>
        <p:nvSpPr>
          <p:cNvPr id="433" name="1860"/>
          <p:cNvSpPr txBox="1"/>
          <p:nvPr/>
        </p:nvSpPr>
        <p:spPr>
          <a:xfrm rot="1290547">
            <a:off x="7715219" y="4638327"/>
            <a:ext cx="424460" cy="2792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1860</a:t>
            </a:r>
          </a:p>
        </p:txBody>
      </p:sp>
      <p:sp>
        <p:nvSpPr>
          <p:cNvPr id="434" name="1870"/>
          <p:cNvSpPr txBox="1"/>
          <p:nvPr/>
        </p:nvSpPr>
        <p:spPr>
          <a:xfrm rot="1290547">
            <a:off x="7733079" y="4362564"/>
            <a:ext cx="424460" cy="2792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1870</a:t>
            </a:r>
          </a:p>
        </p:txBody>
      </p:sp>
      <p:sp>
        <p:nvSpPr>
          <p:cNvPr id="435" name="1880"/>
          <p:cNvSpPr txBox="1"/>
          <p:nvPr/>
        </p:nvSpPr>
        <p:spPr>
          <a:xfrm rot="1290547">
            <a:off x="7733079" y="4141840"/>
            <a:ext cx="424460"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1880</a:t>
            </a:r>
          </a:p>
        </p:txBody>
      </p:sp>
      <p:sp>
        <p:nvSpPr>
          <p:cNvPr id="436" name="1890"/>
          <p:cNvSpPr txBox="1"/>
          <p:nvPr/>
        </p:nvSpPr>
        <p:spPr>
          <a:xfrm rot="3006806">
            <a:off x="7733079" y="3734271"/>
            <a:ext cx="424460"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1890</a:t>
            </a:r>
          </a:p>
        </p:txBody>
      </p:sp>
      <p:sp>
        <p:nvSpPr>
          <p:cNvPr id="437" name="1900"/>
          <p:cNvSpPr txBox="1"/>
          <p:nvPr/>
        </p:nvSpPr>
        <p:spPr>
          <a:xfrm rot="3006806">
            <a:off x="7635831" y="3381520"/>
            <a:ext cx="424460" cy="26692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800">
                <a:solidFill>
                  <a:srgbClr val="000000"/>
                </a:solidFill>
              </a:defRPr>
            </a:lvl1pPr>
          </a:lstStyle>
          <a:p>
            <a:pPr/>
            <a:r>
              <a:t>1900</a:t>
            </a:r>
          </a:p>
        </p:txBody>
      </p:sp>
      <p:sp>
        <p:nvSpPr>
          <p:cNvPr id="438" name="1920"/>
          <p:cNvSpPr txBox="1"/>
          <p:nvPr/>
        </p:nvSpPr>
        <p:spPr>
          <a:xfrm rot="2058300">
            <a:off x="7790619" y="3024728"/>
            <a:ext cx="421357" cy="26692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800">
                <a:solidFill>
                  <a:srgbClr val="000000"/>
                </a:solidFill>
              </a:defRPr>
            </a:lvl1pPr>
          </a:lstStyle>
          <a:p>
            <a:pPr/>
            <a:r>
              <a:t>1920</a:t>
            </a:r>
          </a:p>
        </p:txBody>
      </p:sp>
      <p:sp>
        <p:nvSpPr>
          <p:cNvPr id="439" name="1930"/>
          <p:cNvSpPr txBox="1"/>
          <p:nvPr/>
        </p:nvSpPr>
        <p:spPr>
          <a:xfrm rot="2298300">
            <a:off x="7913516" y="2689116"/>
            <a:ext cx="424460" cy="26692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800">
                <a:solidFill>
                  <a:srgbClr val="000000"/>
                </a:solidFill>
              </a:defRPr>
            </a:lvl1pPr>
          </a:lstStyle>
          <a:p>
            <a:pPr/>
            <a:r>
              <a:t>1930</a:t>
            </a:r>
          </a:p>
        </p:txBody>
      </p:sp>
      <p:sp>
        <p:nvSpPr>
          <p:cNvPr id="440" name="1910"/>
          <p:cNvSpPr txBox="1"/>
          <p:nvPr/>
        </p:nvSpPr>
        <p:spPr>
          <a:xfrm rot="2058300">
            <a:off x="7715219" y="3190573"/>
            <a:ext cx="424460" cy="26692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800">
                <a:solidFill>
                  <a:srgbClr val="000000"/>
                </a:solidFill>
              </a:defRPr>
            </a:lvl1pPr>
          </a:lstStyle>
          <a:p>
            <a:pPr/>
            <a:r>
              <a:t>1910</a:t>
            </a:r>
          </a:p>
        </p:txBody>
      </p:sp>
      <p:sp>
        <p:nvSpPr>
          <p:cNvPr id="441" name="Zipf’s Law for the Size Distribution of Cities"/>
          <p:cNvSpPr txBox="1"/>
          <p:nvPr/>
        </p:nvSpPr>
        <p:spPr>
          <a:xfrm>
            <a:off x="8500967" y="210164"/>
            <a:ext cx="8248626" cy="6263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Zipf’s Law for the Size Distribution of Cities</a:t>
            </a:r>
          </a:p>
        </p:txBody>
      </p:sp>
      <p:sp>
        <p:nvSpPr>
          <p:cNvPr id="442" name="G K Zipf (1949), Human behavior and the principle of least effort"/>
          <p:cNvSpPr txBox="1"/>
          <p:nvPr/>
        </p:nvSpPr>
        <p:spPr>
          <a:xfrm>
            <a:off x="15104408" y="12565109"/>
            <a:ext cx="8370215" cy="477672"/>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Neue Medium"/>
                <a:ea typeface="Helvetica Neue Medium"/>
                <a:cs typeface="Helvetica Neue Medium"/>
                <a:sym typeface="Helvetica Neue Medium"/>
              </a:defRPr>
            </a:lvl1pPr>
          </a:lstStyle>
          <a:p>
            <a:pPr/>
            <a:r>
              <a:t>G K Zipf (1949), Human behavior and the principle of least effort</a:t>
            </a:r>
          </a:p>
        </p:txBody>
      </p:sp>
      <p:sp>
        <p:nvSpPr>
          <p:cNvPr id="443" name="https://openlibrary.org/books/OL6048217M/Human_behavior_and_the_principle_of_least_effort"/>
          <p:cNvSpPr txBox="1"/>
          <p:nvPr/>
        </p:nvSpPr>
        <p:spPr>
          <a:xfrm>
            <a:off x="10713315" y="13017824"/>
            <a:ext cx="130743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https://openlibrary.org/books/OL6048217M/Human_behavior_and_the_principle_of_least_effort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The Meaning of Zipf’s Law"/>
          <p:cNvSpPr txBox="1"/>
          <p:nvPr/>
        </p:nvSpPr>
        <p:spPr>
          <a:xfrm>
            <a:off x="8404186" y="950228"/>
            <a:ext cx="7575627" cy="86179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800">
                <a:solidFill>
                  <a:srgbClr val="FFFFFF"/>
                </a:solidFill>
                <a:latin typeface="Helvetica Neue Medium"/>
                <a:ea typeface="Helvetica Neue Medium"/>
                <a:cs typeface="Helvetica Neue Medium"/>
                <a:sym typeface="Helvetica Neue Medium"/>
              </a:defRPr>
            </a:lvl1pPr>
          </a:lstStyle>
          <a:p>
            <a:pPr/>
            <a:r>
              <a:t>The Meaning of Zipf’s Law</a:t>
            </a:r>
          </a:p>
        </p:txBody>
      </p:sp>
      <p:sp>
        <p:nvSpPr>
          <p:cNvPr id="448" name="Equation"/>
          <p:cNvSpPr txBox="1"/>
          <p:nvPr/>
        </p:nvSpPr>
        <p:spPr>
          <a:xfrm>
            <a:off x="9385025" y="3194812"/>
            <a:ext cx="4977416" cy="16457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000" i="1">
                      <a:solidFill>
                        <a:srgbClr val="000000"/>
                      </a:solidFill>
                      <a:latin typeface="Cambria Math" panose="02040503050406030204" pitchFamily="18" charset="0"/>
                    </a:rPr>
                    <m:t>N</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r</m:t>
                  </m:r>
                  <m:r>
                    <a:rPr xmlns:a="http://schemas.openxmlformats.org/drawingml/2006/main" sz="6000" i="1">
                      <a:solidFill>
                        <a:srgbClr val="000000"/>
                      </a:solidFill>
                      <a:latin typeface="Cambria Math" panose="02040503050406030204" pitchFamily="18" charset="0"/>
                    </a:rPr>
                    <m:t>a</m:t>
                  </m:r>
                  <m:r>
                    <a:rPr xmlns:a="http://schemas.openxmlformats.org/drawingml/2006/main" sz="6000" i="1">
                      <a:solidFill>
                        <a:srgbClr val="000000"/>
                      </a:solidFill>
                      <a:latin typeface="Cambria Math" panose="02040503050406030204" pitchFamily="18" charset="0"/>
                    </a:rPr>
                    <m:t>n</m:t>
                  </m:r>
                  <m:r>
                    <a:rPr xmlns:a="http://schemas.openxmlformats.org/drawingml/2006/main" sz="6000" i="1">
                      <a:solidFill>
                        <a:srgbClr val="000000"/>
                      </a:solidFill>
                      <a:latin typeface="Cambria Math" panose="02040503050406030204" pitchFamily="18" charset="0"/>
                    </a:rPr>
                    <m:t>k</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m:t>
                  </m:r>
                  <m:f>
                    <m:fPr>
                      <m:ctrlPr>
                        <a:rPr xmlns:a="http://schemas.openxmlformats.org/drawingml/2006/main" sz="6000" i="1">
                          <a:solidFill>
                            <a:srgbClr val="000000"/>
                          </a:solidFill>
                          <a:latin typeface="Cambria Math" panose="02040503050406030204" pitchFamily="18" charset="0"/>
                        </a:rPr>
                      </m:ctrlPr>
                      <m:type m:val="bar"/>
                    </m:fPr>
                    <m:num>
                      <m:sSub>
                        <m:e>
                          <m:r>
                            <a:rPr xmlns:a="http://schemas.openxmlformats.org/drawingml/2006/main" sz="6000" i="1">
                              <a:solidFill>
                                <a:srgbClr val="000000"/>
                              </a:solidFill>
                              <a:latin typeface="Cambria Math" panose="02040503050406030204" pitchFamily="18" charset="0"/>
                            </a:rPr>
                            <m:t>N</m:t>
                          </m:r>
                        </m:e>
                        <m:sub>
                          <m:r>
                            <m:rPr>
                              <m:sty m:val="p"/>
                            </m:rPr>
                            <a:rPr xmlns:a="http://schemas.openxmlformats.org/drawingml/2006/main" sz="6000" i="1">
                              <a:solidFill>
                                <a:srgbClr val="000000"/>
                              </a:solidFill>
                              <a:latin typeface="Cambria Math" panose="02040503050406030204" pitchFamily="18" charset="0"/>
                            </a:rPr>
                            <m:t>max</m:t>
                          </m:r>
                        </m:sub>
                      </m:sSub>
                    </m:num>
                    <m:den>
                      <m:r>
                        <a:rPr xmlns:a="http://schemas.openxmlformats.org/drawingml/2006/main" sz="6000" i="1">
                          <a:solidFill>
                            <a:srgbClr val="000000"/>
                          </a:solidFill>
                          <a:latin typeface="Cambria Math" panose="02040503050406030204" pitchFamily="18" charset="0"/>
                        </a:rPr>
                        <m:t>r</m:t>
                      </m:r>
                      <m:r>
                        <a:rPr xmlns:a="http://schemas.openxmlformats.org/drawingml/2006/main" sz="6000" i="1">
                          <a:solidFill>
                            <a:srgbClr val="000000"/>
                          </a:solidFill>
                          <a:latin typeface="Cambria Math" panose="02040503050406030204" pitchFamily="18" charset="0"/>
                        </a:rPr>
                        <m:t>a</m:t>
                      </m:r>
                      <m:r>
                        <a:rPr xmlns:a="http://schemas.openxmlformats.org/drawingml/2006/main" sz="6000" i="1">
                          <a:solidFill>
                            <a:srgbClr val="000000"/>
                          </a:solidFill>
                          <a:latin typeface="Cambria Math" panose="02040503050406030204" pitchFamily="18" charset="0"/>
                        </a:rPr>
                        <m:t>n</m:t>
                      </m:r>
                      <m:r>
                        <a:rPr xmlns:a="http://schemas.openxmlformats.org/drawingml/2006/main" sz="6000" i="1">
                          <a:solidFill>
                            <a:srgbClr val="000000"/>
                          </a:solidFill>
                          <a:latin typeface="Cambria Math" panose="02040503050406030204" pitchFamily="18" charset="0"/>
                        </a:rPr>
                        <m:t>k</m:t>
                      </m:r>
                    </m:den>
                  </m:f>
                </m:oMath>
              </m:oMathPara>
            </a14:m>
            <a:endParaRPr sz="6000"/>
          </a:p>
        </p:txBody>
      </p:sp>
      <p:sp>
        <p:nvSpPr>
          <p:cNvPr id="449" name="Equation"/>
          <p:cNvSpPr txBox="1"/>
          <p:nvPr/>
        </p:nvSpPr>
        <p:spPr>
          <a:xfrm>
            <a:off x="5092069" y="6220784"/>
            <a:ext cx="4986176" cy="58546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r</m:t>
                  </m:r>
                  <m:r>
                    <a:rPr xmlns:a="http://schemas.openxmlformats.org/drawingml/2006/main" sz="4900" i="1">
                      <a:solidFill>
                        <a:srgbClr val="000000"/>
                      </a:solidFill>
                      <a:latin typeface="Cambria Math" panose="02040503050406030204" pitchFamily="18" charset="0"/>
                    </a:rPr>
                    <m:t>a</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k</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1</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N</m:t>
                      </m:r>
                    </m:e>
                    <m:sub>
                      <m:r>
                        <m:rPr>
                          <m:sty m:val="p"/>
                        </m:rPr>
                        <a:rPr xmlns:a="http://schemas.openxmlformats.org/drawingml/2006/main" sz="4900" i="1">
                          <a:solidFill>
                            <a:srgbClr val="000000"/>
                          </a:solidFill>
                          <a:latin typeface="Cambria Math" panose="02040503050406030204" pitchFamily="18" charset="0"/>
                        </a:rPr>
                        <m:t>max</m:t>
                      </m:r>
                    </m:sub>
                  </m:sSub>
                </m:oMath>
              </m:oMathPara>
            </a14:m>
            <a:endParaRPr sz="4900"/>
          </a:p>
        </p:txBody>
      </p:sp>
      <p:sp>
        <p:nvSpPr>
          <p:cNvPr id="450" name="Equation"/>
          <p:cNvSpPr txBox="1"/>
          <p:nvPr/>
        </p:nvSpPr>
        <p:spPr>
          <a:xfrm>
            <a:off x="5009496" y="7717495"/>
            <a:ext cx="5150588" cy="133720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r</m:t>
                  </m:r>
                  <m:r>
                    <a:rPr xmlns:a="http://schemas.openxmlformats.org/drawingml/2006/main" sz="4900" i="1">
                      <a:solidFill>
                        <a:srgbClr val="000000"/>
                      </a:solidFill>
                      <a:latin typeface="Cambria Math" panose="02040503050406030204" pitchFamily="18" charset="0"/>
                    </a:rPr>
                    <m:t>a</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k</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2</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f>
                    <m:fPr>
                      <m:ctrlPr>
                        <a:rPr xmlns:a="http://schemas.openxmlformats.org/drawingml/2006/main" sz="4900" i="1">
                          <a:solidFill>
                            <a:srgbClr val="000000"/>
                          </a:solidFill>
                          <a:latin typeface="Cambria Math" panose="02040503050406030204" pitchFamily="18" charset="0"/>
                        </a:rPr>
                      </m:ctrlPr>
                      <m:type m:val="bar"/>
                    </m:fPr>
                    <m:num>
                      <m:sSub>
                        <m:e>
                          <m:r>
                            <a:rPr xmlns:a="http://schemas.openxmlformats.org/drawingml/2006/main" sz="4900" i="1">
                              <a:solidFill>
                                <a:srgbClr val="000000"/>
                              </a:solidFill>
                              <a:latin typeface="Cambria Math" panose="02040503050406030204" pitchFamily="18" charset="0"/>
                            </a:rPr>
                            <m:t>N</m:t>
                          </m:r>
                        </m:e>
                        <m:sub>
                          <m:r>
                            <m:rPr>
                              <m:sty m:val="p"/>
                            </m:rPr>
                            <a:rPr xmlns:a="http://schemas.openxmlformats.org/drawingml/2006/main" sz="4900" i="1">
                              <a:solidFill>
                                <a:srgbClr val="000000"/>
                              </a:solidFill>
                              <a:latin typeface="Cambria Math" panose="02040503050406030204" pitchFamily="18" charset="0"/>
                            </a:rPr>
                            <m:t>max</m:t>
                          </m:r>
                        </m:sub>
                      </m:sSub>
                    </m:num>
                    <m:den>
                      <m:r>
                        <a:rPr xmlns:a="http://schemas.openxmlformats.org/drawingml/2006/main" sz="4900" i="1">
                          <a:solidFill>
                            <a:srgbClr val="000000"/>
                          </a:solidFill>
                          <a:latin typeface="Cambria Math" panose="02040503050406030204" pitchFamily="18" charset="0"/>
                        </a:rPr>
                        <m:t>2</m:t>
                      </m:r>
                    </m:den>
                  </m:f>
                </m:oMath>
              </m:oMathPara>
            </a14:m>
            <a:endParaRPr sz="4900"/>
          </a:p>
        </p:txBody>
      </p:sp>
      <p:sp>
        <p:nvSpPr>
          <p:cNvPr id="451" name="Equation"/>
          <p:cNvSpPr txBox="1"/>
          <p:nvPr/>
        </p:nvSpPr>
        <p:spPr>
          <a:xfrm>
            <a:off x="5009496" y="9533617"/>
            <a:ext cx="5150588" cy="134591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r</m:t>
                  </m:r>
                  <m:r>
                    <a:rPr xmlns:a="http://schemas.openxmlformats.org/drawingml/2006/main" sz="4900" i="1">
                      <a:solidFill>
                        <a:srgbClr val="000000"/>
                      </a:solidFill>
                      <a:latin typeface="Cambria Math" panose="02040503050406030204" pitchFamily="18" charset="0"/>
                    </a:rPr>
                    <m:t>a</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k</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3</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f>
                    <m:fPr>
                      <m:ctrlPr>
                        <a:rPr xmlns:a="http://schemas.openxmlformats.org/drawingml/2006/main" sz="4900" i="1">
                          <a:solidFill>
                            <a:srgbClr val="000000"/>
                          </a:solidFill>
                          <a:latin typeface="Cambria Math" panose="02040503050406030204" pitchFamily="18" charset="0"/>
                        </a:rPr>
                      </m:ctrlPr>
                      <m:type m:val="bar"/>
                    </m:fPr>
                    <m:num>
                      <m:sSub>
                        <m:e>
                          <m:r>
                            <a:rPr xmlns:a="http://schemas.openxmlformats.org/drawingml/2006/main" sz="4900" i="1">
                              <a:solidFill>
                                <a:srgbClr val="000000"/>
                              </a:solidFill>
                              <a:latin typeface="Cambria Math" panose="02040503050406030204" pitchFamily="18" charset="0"/>
                            </a:rPr>
                            <m:t>N</m:t>
                          </m:r>
                        </m:e>
                        <m:sub>
                          <m:r>
                            <m:rPr>
                              <m:sty m:val="p"/>
                            </m:rPr>
                            <a:rPr xmlns:a="http://schemas.openxmlformats.org/drawingml/2006/main" sz="4900" i="1">
                              <a:solidFill>
                                <a:srgbClr val="000000"/>
                              </a:solidFill>
                              <a:latin typeface="Cambria Math" panose="02040503050406030204" pitchFamily="18" charset="0"/>
                            </a:rPr>
                            <m:t>max</m:t>
                          </m:r>
                        </m:sub>
                      </m:sSub>
                    </m:num>
                    <m:den>
                      <m:r>
                        <a:rPr xmlns:a="http://schemas.openxmlformats.org/drawingml/2006/main" sz="4900" i="1">
                          <a:solidFill>
                            <a:srgbClr val="000000"/>
                          </a:solidFill>
                          <a:latin typeface="Cambria Math" panose="02040503050406030204" pitchFamily="18" charset="0"/>
                        </a:rPr>
                        <m:t>3</m:t>
                      </m:r>
                    </m:den>
                  </m:f>
                </m:oMath>
              </m:oMathPara>
            </a14:m>
            <a:endParaRPr sz="4900"/>
          </a:p>
        </p:txBody>
      </p:sp>
      <p:sp>
        <p:nvSpPr>
          <p:cNvPr id="452" name="New York City:      20.3 million"/>
          <p:cNvSpPr txBox="1"/>
          <p:nvPr/>
        </p:nvSpPr>
        <p:spPr>
          <a:xfrm>
            <a:off x="13758678" y="6231773"/>
            <a:ext cx="584395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New York City:      20.3 million</a:t>
            </a:r>
          </a:p>
        </p:txBody>
      </p:sp>
      <p:sp>
        <p:nvSpPr>
          <p:cNvPr id="453" name="Los Angeles:       13.13 million"/>
          <p:cNvSpPr txBox="1"/>
          <p:nvPr/>
        </p:nvSpPr>
        <p:spPr>
          <a:xfrm>
            <a:off x="13818209" y="8075889"/>
            <a:ext cx="584395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Los Angeles:       13.13 million</a:t>
            </a:r>
          </a:p>
        </p:txBody>
      </p:sp>
      <p:sp>
        <p:nvSpPr>
          <p:cNvPr id="454" name="Chicago:  9.533 million"/>
          <p:cNvSpPr txBox="1"/>
          <p:nvPr/>
        </p:nvSpPr>
        <p:spPr>
          <a:xfrm>
            <a:off x="13746314" y="9920005"/>
            <a:ext cx="451137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Chicago:  9.533 million</a:t>
            </a:r>
          </a:p>
        </p:txBody>
      </p:sp>
      <p:sp>
        <p:nvSpPr>
          <p:cNvPr id="455" name="Equation"/>
          <p:cNvSpPr txBox="1"/>
          <p:nvPr/>
        </p:nvSpPr>
        <p:spPr>
          <a:xfrm>
            <a:off x="5009496" y="11545774"/>
            <a:ext cx="5150588" cy="13372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r</m:t>
                  </m:r>
                  <m:r>
                    <a:rPr xmlns:a="http://schemas.openxmlformats.org/drawingml/2006/main" sz="4900" i="1">
                      <a:solidFill>
                        <a:srgbClr val="000000"/>
                      </a:solidFill>
                      <a:latin typeface="Cambria Math" panose="02040503050406030204" pitchFamily="18" charset="0"/>
                    </a:rPr>
                    <m:t>a</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k</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4</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f>
                    <m:fPr>
                      <m:ctrlPr>
                        <a:rPr xmlns:a="http://schemas.openxmlformats.org/drawingml/2006/main" sz="4900" i="1">
                          <a:solidFill>
                            <a:srgbClr val="000000"/>
                          </a:solidFill>
                          <a:latin typeface="Cambria Math" panose="02040503050406030204" pitchFamily="18" charset="0"/>
                        </a:rPr>
                      </m:ctrlPr>
                      <m:type m:val="bar"/>
                    </m:fPr>
                    <m:num>
                      <m:sSub>
                        <m:e>
                          <m:r>
                            <a:rPr xmlns:a="http://schemas.openxmlformats.org/drawingml/2006/main" sz="4900" i="1">
                              <a:solidFill>
                                <a:srgbClr val="000000"/>
                              </a:solidFill>
                              <a:latin typeface="Cambria Math" panose="02040503050406030204" pitchFamily="18" charset="0"/>
                            </a:rPr>
                            <m:t>N</m:t>
                          </m:r>
                        </m:e>
                        <m:sub>
                          <m:r>
                            <m:rPr>
                              <m:sty m:val="p"/>
                            </m:rPr>
                            <a:rPr xmlns:a="http://schemas.openxmlformats.org/drawingml/2006/main" sz="4900" i="1">
                              <a:solidFill>
                                <a:srgbClr val="000000"/>
                              </a:solidFill>
                              <a:latin typeface="Cambria Math" panose="02040503050406030204" pitchFamily="18" charset="0"/>
                            </a:rPr>
                            <m:t>max</m:t>
                          </m:r>
                        </m:sub>
                      </m:sSub>
                    </m:num>
                    <m:den>
                      <m:r>
                        <a:rPr xmlns:a="http://schemas.openxmlformats.org/drawingml/2006/main" sz="4900" i="1">
                          <a:solidFill>
                            <a:srgbClr val="000000"/>
                          </a:solidFill>
                          <a:latin typeface="Cambria Math" panose="02040503050406030204" pitchFamily="18" charset="0"/>
                        </a:rPr>
                        <m:t>4</m:t>
                      </m:r>
                    </m:den>
                  </m:f>
                </m:oMath>
              </m:oMathPara>
            </a14:m>
            <a:endParaRPr sz="4900"/>
          </a:p>
        </p:txBody>
      </p:sp>
      <p:sp>
        <p:nvSpPr>
          <p:cNvPr id="456" name="Dallas/Ft Worth:  7.233 million"/>
          <p:cNvSpPr txBox="1"/>
          <p:nvPr/>
        </p:nvSpPr>
        <p:spPr>
          <a:xfrm>
            <a:off x="13792403" y="11764119"/>
            <a:ext cx="589556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Dallas/Ft Worth:  7.233 million</a:t>
            </a:r>
          </a:p>
        </p:txBody>
      </p:sp>
      <p:sp>
        <p:nvSpPr>
          <p:cNvPr id="457" name="Can be explained based on Gibrat’s Law ++"/>
          <p:cNvSpPr txBox="1"/>
          <p:nvPr/>
        </p:nvSpPr>
        <p:spPr>
          <a:xfrm>
            <a:off x="13240353" y="12908262"/>
            <a:ext cx="783310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Can be explained based on Gibrat’s Law ++</a:t>
            </a:r>
          </a:p>
        </p:txBody>
      </p:sp>
      <p:sp>
        <p:nvSpPr>
          <p:cNvPr id="458" name="population size of city"/>
          <p:cNvSpPr txBox="1"/>
          <p:nvPr/>
        </p:nvSpPr>
        <p:spPr>
          <a:xfrm>
            <a:off x="5412288" y="4472202"/>
            <a:ext cx="4345738"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population size of city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2" name="Zipfs_Rank_Size.png" descr="Zipfs_Rank_Size.pn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463" name="Zipf’s Law"/>
          <p:cNvSpPr txBox="1"/>
          <p:nvPr/>
        </p:nvSpPr>
        <p:spPr>
          <a:xfrm>
            <a:off x="8199227" y="6887167"/>
            <a:ext cx="2675358"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Zipf’s Law</a:t>
            </a:r>
          </a:p>
        </p:txBody>
      </p:sp>
      <p:sp>
        <p:nvSpPr>
          <p:cNvPr id="464" name="Line"/>
          <p:cNvSpPr/>
          <p:nvPr/>
        </p:nvSpPr>
        <p:spPr>
          <a:xfrm flipV="1">
            <a:off x="9383009" y="4476749"/>
            <a:ext cx="2142241" cy="2142242"/>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65" name="Testing Zipf’s Law for the USA (Metros)"/>
          <p:cNvSpPr txBox="1"/>
          <p:nvPr/>
        </p:nvSpPr>
        <p:spPr>
          <a:xfrm>
            <a:off x="15426118" y="3178067"/>
            <a:ext cx="7409993"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Testing Zipf’s Law for the USA (Metros)</a:t>
            </a:r>
          </a:p>
        </p:txBody>
      </p:sp>
      <p:sp>
        <p:nvSpPr>
          <p:cNvPr id="466" name="NYC"/>
          <p:cNvSpPr txBox="1"/>
          <p:nvPr/>
        </p:nvSpPr>
        <p:spPr>
          <a:xfrm>
            <a:off x="6584761" y="1442966"/>
            <a:ext cx="7519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NYC</a:t>
            </a:r>
          </a:p>
        </p:txBody>
      </p:sp>
      <p:sp>
        <p:nvSpPr>
          <p:cNvPr id="467" name="LA"/>
          <p:cNvSpPr txBox="1"/>
          <p:nvPr/>
        </p:nvSpPr>
        <p:spPr>
          <a:xfrm>
            <a:off x="8374328" y="927686"/>
            <a:ext cx="48128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a:t>
            </a:r>
          </a:p>
        </p:txBody>
      </p:sp>
      <p:sp>
        <p:nvSpPr>
          <p:cNvPr id="468" name="Chicago"/>
          <p:cNvSpPr txBox="1"/>
          <p:nvPr/>
        </p:nvSpPr>
        <p:spPr>
          <a:xfrm>
            <a:off x="9326688" y="1442966"/>
            <a:ext cx="124876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Chicago</a:t>
            </a:r>
          </a:p>
        </p:txBody>
      </p:sp>
      <p:sp>
        <p:nvSpPr>
          <p:cNvPr id="469" name="Secondary larger…"/>
          <p:cNvSpPr txBox="1"/>
          <p:nvPr/>
        </p:nvSpPr>
        <p:spPr>
          <a:xfrm>
            <a:off x="12757464" y="1621211"/>
            <a:ext cx="2515820"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Secondary larger </a:t>
            </a:r>
          </a:p>
          <a:p>
            <a:pPr/>
            <a:r>
              <a:t>cities too big.</a:t>
            </a:r>
          </a:p>
        </p:txBody>
      </p:sp>
      <p:pic>
        <p:nvPicPr>
          <p:cNvPr id="470" name="Oval Oval" descr="Oval Oval"/>
          <p:cNvPicPr>
            <a:picLocks noChangeAspect="0"/>
          </p:cNvPicPr>
          <p:nvPr/>
        </p:nvPicPr>
        <p:blipFill>
          <a:blip r:embed="rId4">
            <a:extLst/>
          </a:blip>
          <a:stretch>
            <a:fillRect/>
          </a:stretch>
        </p:blipFill>
        <p:spPr>
          <a:xfrm>
            <a:off x="10313047" y="2105773"/>
            <a:ext cx="2391342" cy="1371601"/>
          </a:xfrm>
          <a:prstGeom prst="rect">
            <a:avLst/>
          </a:prstGeom>
        </p:spPr>
      </p:pic>
      <p:pic>
        <p:nvPicPr>
          <p:cNvPr id="472" name="Oval Oval" descr="Oval Oval"/>
          <p:cNvPicPr>
            <a:picLocks noChangeAspect="0"/>
          </p:cNvPicPr>
          <p:nvPr/>
        </p:nvPicPr>
        <p:blipFill>
          <a:blip r:embed="rId5">
            <a:extLst/>
          </a:blip>
          <a:stretch>
            <a:fillRect/>
          </a:stretch>
        </p:blipFill>
        <p:spPr>
          <a:xfrm>
            <a:off x="18723359" y="9454785"/>
            <a:ext cx="2391342" cy="2047047"/>
          </a:xfrm>
          <a:prstGeom prst="rect">
            <a:avLst/>
          </a:prstGeom>
        </p:spPr>
      </p:pic>
      <p:sp>
        <p:nvSpPr>
          <p:cNvPr id="474" name="Small cities too small"/>
          <p:cNvSpPr txBox="1"/>
          <p:nvPr/>
        </p:nvSpPr>
        <p:spPr>
          <a:xfrm>
            <a:off x="15674239" y="10247625"/>
            <a:ext cx="29934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Small cities too small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he Laws of (Urban) Geography"/>
          <p:cNvSpPr txBox="1"/>
          <p:nvPr/>
        </p:nvSpPr>
        <p:spPr>
          <a:xfrm>
            <a:off x="7833779" y="1772863"/>
            <a:ext cx="8716442" cy="83713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The Laws of (Urban) Geography</a:t>
            </a:r>
          </a:p>
        </p:txBody>
      </p:sp>
      <p:sp>
        <p:nvSpPr>
          <p:cNvPr id="186" name="Central Place Theory &amp; Urban Hierarchy…"/>
          <p:cNvSpPr txBox="1"/>
          <p:nvPr/>
        </p:nvSpPr>
        <p:spPr>
          <a:xfrm>
            <a:off x="5391071" y="4239617"/>
            <a:ext cx="11527715" cy="60551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73125" indent="-873125" algn="l" defTabSz="642937">
              <a:buSzPct val="100000"/>
              <a:buAutoNum type="arabicPeriod" startAt="1"/>
              <a:defRPr sz="4400">
                <a:solidFill>
                  <a:srgbClr val="000000"/>
                </a:solidFill>
              </a:defRPr>
            </a:pPr>
            <a:r>
              <a:t>Central Place Theory &amp; Urban Hierarchy</a:t>
            </a:r>
          </a:p>
          <a:p>
            <a:pPr algn="l" defTabSz="642937">
              <a:defRPr sz="4400">
                <a:solidFill>
                  <a:srgbClr val="000000"/>
                </a:solidFill>
              </a:defRPr>
            </a:pPr>
          </a:p>
          <a:p>
            <a:pPr marL="873125" indent="-873125" algn="l" defTabSz="642937">
              <a:buSzPct val="100000"/>
              <a:buAutoNum type="arabicPeriod" startAt="2"/>
              <a:defRPr sz="4400">
                <a:solidFill>
                  <a:srgbClr val="000000"/>
                </a:solidFill>
              </a:defRPr>
            </a:pPr>
            <a:r>
              <a:t>Tobler’s Two Laws</a:t>
            </a:r>
          </a:p>
          <a:p>
            <a:pPr algn="l" defTabSz="642937">
              <a:defRPr sz="4400">
                <a:solidFill>
                  <a:srgbClr val="000000"/>
                </a:solidFill>
              </a:defRPr>
            </a:pPr>
          </a:p>
          <a:p>
            <a:pPr algn="l" defTabSz="642937">
              <a:defRPr sz="4400">
                <a:solidFill>
                  <a:srgbClr val="000000"/>
                </a:solidFill>
              </a:defRPr>
            </a:pPr>
            <a:r>
              <a:t>3. The Gravity Law for Flows</a:t>
            </a:r>
          </a:p>
          <a:p>
            <a:pPr algn="l" defTabSz="642937">
              <a:defRPr sz="4400">
                <a:solidFill>
                  <a:srgbClr val="000000"/>
                </a:solidFill>
              </a:defRPr>
            </a:pPr>
          </a:p>
          <a:p>
            <a:pPr algn="l" defTabSz="642937">
              <a:lnSpc>
                <a:spcPct val="200000"/>
              </a:lnSpc>
              <a:defRPr sz="4400">
                <a:solidFill>
                  <a:srgbClr val="000000"/>
                </a:solidFill>
              </a:defRPr>
            </a:pPr>
            <a:r>
              <a:t>4. Gibrat’s Law of Proportional Growth </a:t>
            </a:r>
          </a:p>
          <a:p>
            <a:pPr algn="l" defTabSz="642937">
              <a:defRPr sz="4400">
                <a:solidFill>
                  <a:srgbClr val="000000"/>
                </a:solidFill>
              </a:defRPr>
            </a:pPr>
            <a:r>
              <a:t>5. Zipf’s Law for the Size Distribution of Cities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The Laws of Geography…"/>
          <p:cNvSpPr txBox="1"/>
          <p:nvPr/>
        </p:nvSpPr>
        <p:spPr>
          <a:xfrm>
            <a:off x="3622452" y="3479439"/>
            <a:ext cx="17139096" cy="1942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700">
                <a:solidFill>
                  <a:srgbClr val="000000"/>
                </a:solidFill>
              </a:defRPr>
            </a:pPr>
            <a:r>
              <a:t>The Laws of Geography</a:t>
            </a:r>
          </a:p>
          <a:p>
            <a:pPr/>
          </a:p>
          <a:p>
            <a:pPr/>
          </a:p>
          <a:p>
            <a:pPr>
              <a:defRPr sz="3500"/>
            </a:pPr>
            <a:r>
              <a:t>Give us an </a:t>
            </a:r>
            <a:r>
              <a:rPr b="1"/>
              <a:t>approximate</a:t>
            </a:r>
            <a:r>
              <a:t>, quantitative description of the dynamics of systems of cities</a:t>
            </a:r>
          </a:p>
        </p:txBody>
      </p:sp>
      <p:sp>
        <p:nvSpPr>
          <p:cNvPr id="479" name="Where do  they come from? What do deviations “mean”?"/>
          <p:cNvSpPr txBox="1"/>
          <p:nvPr/>
        </p:nvSpPr>
        <p:spPr>
          <a:xfrm>
            <a:off x="6469475" y="8168430"/>
            <a:ext cx="11445050"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pPr/>
            <a:r>
              <a:t>Where do  they come from? What do deviations “mean”?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Screen Shot 2018-11-18 at 11.55.22 PM.png" descr="Screen Shot 2018-11-18 at 11.55.22 PM.png"/>
          <p:cNvPicPr>
            <a:picLocks noChangeAspect="1"/>
          </p:cNvPicPr>
          <p:nvPr/>
        </p:nvPicPr>
        <p:blipFill>
          <a:blip r:embed="rId3">
            <a:extLst/>
          </a:blip>
          <a:stretch>
            <a:fillRect/>
          </a:stretch>
        </p:blipFill>
        <p:spPr>
          <a:xfrm>
            <a:off x="3142416" y="1501075"/>
            <a:ext cx="19455648" cy="9457849"/>
          </a:xfrm>
          <a:prstGeom prst="rect">
            <a:avLst/>
          </a:prstGeom>
          <a:ln w="12700">
            <a:miter lim="400000"/>
          </a:ln>
        </p:spPr>
      </p:pic>
      <p:sp>
        <p:nvSpPr>
          <p:cNvPr id="191" name="The “Quantitative Revolution” in Geography"/>
          <p:cNvSpPr txBox="1"/>
          <p:nvPr/>
        </p:nvSpPr>
        <p:spPr>
          <a:xfrm>
            <a:off x="6738874" y="475947"/>
            <a:ext cx="10906253"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The “Quantitative Revolution” in Geography</a:t>
            </a:r>
          </a:p>
        </p:txBody>
      </p:sp>
      <p:pic>
        <p:nvPicPr>
          <p:cNvPr id="192" name="Screen Shot 2018-11-18 at 11.39.59 PM.png" descr="Screen Shot 2018-11-18 at 11.39.59 PM.png"/>
          <p:cNvPicPr>
            <a:picLocks noChangeAspect="1"/>
          </p:cNvPicPr>
          <p:nvPr/>
        </p:nvPicPr>
        <p:blipFill>
          <a:blip r:embed="rId4">
            <a:extLst/>
          </a:blip>
          <a:stretch>
            <a:fillRect/>
          </a:stretch>
        </p:blipFill>
        <p:spPr>
          <a:xfrm>
            <a:off x="3382770" y="9355032"/>
            <a:ext cx="19536430" cy="3711358"/>
          </a:xfrm>
          <a:prstGeom prst="rect">
            <a:avLst/>
          </a:prstGeom>
          <a:ln w="12700">
            <a:miter lim="400000"/>
          </a:ln>
        </p:spPr>
      </p:pic>
      <p:sp>
        <p:nvSpPr>
          <p:cNvPr id="193" name="Rectangle"/>
          <p:cNvSpPr/>
          <p:nvPr/>
        </p:nvSpPr>
        <p:spPr>
          <a:xfrm>
            <a:off x="17523604" y="2910602"/>
            <a:ext cx="5018581" cy="564363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94" name="Rectangle"/>
          <p:cNvSpPr/>
          <p:nvPr/>
        </p:nvSpPr>
        <p:spPr>
          <a:xfrm>
            <a:off x="3192596" y="6816942"/>
            <a:ext cx="4333900" cy="259265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195" name="Screen Shot 2018-11-18 at 11.40.31 PM.png" descr="Screen Shot 2018-11-18 at 11.40.31 PM.png"/>
          <p:cNvPicPr>
            <a:picLocks noChangeAspect="1"/>
          </p:cNvPicPr>
          <p:nvPr/>
        </p:nvPicPr>
        <p:blipFill>
          <a:blip r:embed="rId5">
            <a:extLst/>
          </a:blip>
          <a:stretch>
            <a:fillRect/>
          </a:stretch>
        </p:blipFill>
        <p:spPr>
          <a:xfrm>
            <a:off x="3202449" y="7465816"/>
            <a:ext cx="18288001" cy="1329418"/>
          </a:xfrm>
          <a:prstGeom prst="rect">
            <a:avLst/>
          </a:prstGeom>
          <a:ln w="12700">
            <a:miter lim="400000"/>
          </a:ln>
        </p:spPr>
      </p:pic>
      <p:pic>
        <p:nvPicPr>
          <p:cNvPr id="196" name="apf1-09271t.jpg" descr="apf1-09271t.jpg"/>
          <p:cNvPicPr>
            <a:picLocks noChangeAspect="1"/>
          </p:cNvPicPr>
          <p:nvPr/>
        </p:nvPicPr>
        <p:blipFill>
          <a:blip r:embed="rId6">
            <a:extLst/>
          </a:blip>
          <a:stretch>
            <a:fillRect/>
          </a:stretch>
        </p:blipFill>
        <p:spPr>
          <a:xfrm>
            <a:off x="20019840" y="1922702"/>
            <a:ext cx="2941644" cy="3782113"/>
          </a:xfrm>
          <a:prstGeom prst="rect">
            <a:avLst/>
          </a:prstGeom>
          <a:ln w="12700">
            <a:miter lim="400000"/>
          </a:ln>
        </p:spPr>
      </p:pic>
      <p:sp>
        <p:nvSpPr>
          <p:cNvPr id="197" name="Brian J. L. Berry"/>
          <p:cNvSpPr txBox="1"/>
          <p:nvPr/>
        </p:nvSpPr>
        <p:spPr>
          <a:xfrm>
            <a:off x="19988766" y="5671953"/>
            <a:ext cx="2414448" cy="50233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a:solidFill>
                  <a:srgbClr val="FFFFFF"/>
                </a:solidFill>
                <a:latin typeface="Helvetica Neue Medium"/>
                <a:ea typeface="Helvetica Neue Medium"/>
                <a:cs typeface="Helvetica Neue Medium"/>
                <a:sym typeface="Helvetica Neue Medium"/>
              </a:defRPr>
            </a:lvl1pPr>
          </a:lstStyle>
          <a:p>
            <a:pPr/>
            <a:r>
              <a:t>Brian J. L. Berry</a:t>
            </a:r>
          </a:p>
        </p:txBody>
      </p:sp>
      <p:pic>
        <p:nvPicPr>
          <p:cNvPr id="198" name="9780312398651-uk.jpg" descr="9780312398651-uk.jpg"/>
          <p:cNvPicPr>
            <a:picLocks noChangeAspect="1"/>
          </p:cNvPicPr>
          <p:nvPr/>
        </p:nvPicPr>
        <p:blipFill>
          <a:blip r:embed="rId7">
            <a:extLst/>
          </a:blip>
          <a:stretch>
            <a:fillRect/>
          </a:stretch>
        </p:blipFill>
        <p:spPr>
          <a:xfrm>
            <a:off x="18638299" y="8490468"/>
            <a:ext cx="2153808" cy="3233945"/>
          </a:xfrm>
          <a:prstGeom prst="rect">
            <a:avLst/>
          </a:prstGeom>
          <a:ln w="12700">
            <a:miter lim="400000"/>
          </a:ln>
        </p:spPr>
      </p:pic>
      <p:pic>
        <p:nvPicPr>
          <p:cNvPr id="199" name="Line Line" descr="Line Line"/>
          <p:cNvPicPr>
            <a:picLocks noChangeAspect="0"/>
          </p:cNvPicPr>
          <p:nvPr/>
        </p:nvPicPr>
        <p:blipFill>
          <a:blip r:embed="rId8">
            <a:extLst/>
          </a:blip>
          <a:stretch>
            <a:fillRect/>
          </a:stretch>
        </p:blipFill>
        <p:spPr>
          <a:xfrm>
            <a:off x="3056731" y="3366293"/>
            <a:ext cx="14587209" cy="101601"/>
          </a:xfrm>
          <a:prstGeom prst="rect">
            <a:avLst/>
          </a:prstGeom>
        </p:spPr>
      </p:pic>
      <p:pic>
        <p:nvPicPr>
          <p:cNvPr id="201" name="Line Line" descr="Line Line"/>
          <p:cNvPicPr>
            <a:picLocks noChangeAspect="0"/>
          </p:cNvPicPr>
          <p:nvPr/>
        </p:nvPicPr>
        <p:blipFill>
          <a:blip r:embed="rId8">
            <a:extLst/>
          </a:blip>
          <a:stretch>
            <a:fillRect/>
          </a:stretch>
        </p:blipFill>
        <p:spPr>
          <a:xfrm>
            <a:off x="3056731" y="3762958"/>
            <a:ext cx="14587209" cy="101601"/>
          </a:xfrm>
          <a:prstGeom prst="rect">
            <a:avLst/>
          </a:prstGeom>
        </p:spPr>
      </p:pic>
      <p:sp>
        <p:nvSpPr>
          <p:cNvPr id="203" name="Rectangle"/>
          <p:cNvSpPr/>
          <p:nvPr/>
        </p:nvSpPr>
        <p:spPr>
          <a:xfrm>
            <a:off x="3285793" y="12078096"/>
            <a:ext cx="19261915" cy="178593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4" name="This gave you GIS and all the spatial apps on your phone"/>
          <p:cNvSpPr txBox="1"/>
          <p:nvPr/>
        </p:nvSpPr>
        <p:spPr>
          <a:xfrm>
            <a:off x="6252695" y="12758647"/>
            <a:ext cx="1079815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This gave you GIS and all the spatial apps on your phone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christaller-1024x903-1.gif" descr="christaller-1024x903-1.gif"/>
          <p:cNvPicPr>
            <a:picLocks noChangeAspect="1"/>
          </p:cNvPicPr>
          <p:nvPr/>
        </p:nvPicPr>
        <p:blipFill>
          <a:blip r:embed="rId3">
            <a:extLst/>
          </a:blip>
          <a:stretch>
            <a:fillRect/>
          </a:stretch>
        </p:blipFill>
        <p:spPr>
          <a:xfrm>
            <a:off x="4415043" y="0"/>
            <a:ext cx="15553913" cy="13716001"/>
          </a:xfrm>
          <a:prstGeom prst="rect">
            <a:avLst/>
          </a:prstGeom>
          <a:ln w="12700">
            <a:miter lim="400000"/>
          </a:ln>
        </p:spPr>
      </p:pic>
      <p:sp>
        <p:nvSpPr>
          <p:cNvPr id="209" name="Walter Christaller 1933"/>
          <p:cNvSpPr txBox="1"/>
          <p:nvPr/>
        </p:nvSpPr>
        <p:spPr>
          <a:xfrm>
            <a:off x="16511529" y="12706159"/>
            <a:ext cx="4122548"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Walter Christaller 1933</a:t>
            </a:r>
          </a:p>
        </p:txBody>
      </p:sp>
      <p:sp>
        <p:nvSpPr>
          <p:cNvPr id="210" name="Central Place Theory"/>
          <p:cNvSpPr txBox="1"/>
          <p:nvPr/>
        </p:nvSpPr>
        <p:spPr>
          <a:xfrm>
            <a:off x="10222357" y="10233826"/>
            <a:ext cx="3939287"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Central Place Theory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Central Place Theory"/>
          <p:cNvSpPr txBox="1"/>
          <p:nvPr/>
        </p:nvSpPr>
        <p:spPr>
          <a:xfrm>
            <a:off x="10222357" y="1489762"/>
            <a:ext cx="3939287"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Central Place Theory </a:t>
            </a:r>
          </a:p>
        </p:txBody>
      </p:sp>
      <p:sp>
        <p:nvSpPr>
          <p:cNvPr id="215" name="an unbounded, homogeneous, limitless plane…"/>
          <p:cNvSpPr txBox="1"/>
          <p:nvPr/>
        </p:nvSpPr>
        <p:spPr>
          <a:xfrm>
            <a:off x="7053087" y="3398236"/>
            <a:ext cx="9936264"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indent="139700" algn="l" defTabSz="642937">
              <a:buClr>
                <a:srgbClr val="222222"/>
              </a:buClr>
              <a:buFont typeface="Helvetica"/>
              <a:defRPr sz="3600">
                <a:solidFill>
                  <a:srgbClr val="222222"/>
                </a:solidFill>
                <a:latin typeface="Helvetica"/>
                <a:ea typeface="Helvetica"/>
                <a:cs typeface="Helvetica"/>
                <a:sym typeface="Helvetica"/>
              </a:defRPr>
            </a:pPr>
            <a:r>
              <a:t>an unbounded, homogeneous, limitless plane</a:t>
            </a:r>
          </a:p>
          <a:p>
            <a:pPr indent="139700" algn="l" defTabSz="642937">
              <a:buClr>
                <a:srgbClr val="222222"/>
              </a:buClr>
              <a:buFont typeface="Helvetica"/>
              <a:defRPr sz="3600">
                <a:solidFill>
                  <a:srgbClr val="222222"/>
                </a:solidFill>
                <a:latin typeface="Helvetica"/>
                <a:ea typeface="Helvetica"/>
                <a:cs typeface="Helvetica"/>
                <a:sym typeface="Helvetica"/>
              </a:defRPr>
            </a:pPr>
            <a:r>
              <a:t>an evenly distributed population</a:t>
            </a:r>
          </a:p>
          <a:p>
            <a:pPr indent="139700" algn="l" defTabSz="642937">
              <a:buClr>
                <a:srgbClr val="222222"/>
              </a:buClr>
              <a:buFont typeface="Helvetica"/>
              <a:defRPr sz="3600">
                <a:solidFill>
                  <a:srgbClr val="222222"/>
                </a:solidFill>
                <a:latin typeface="Helvetica"/>
                <a:ea typeface="Helvetica"/>
                <a:cs typeface="Helvetica"/>
                <a:sym typeface="Helvetica"/>
              </a:defRPr>
            </a:pPr>
            <a:r>
              <a:t>all settlements are equidistant</a:t>
            </a:r>
          </a:p>
        </p:txBody>
      </p:sp>
      <p:pic>
        <p:nvPicPr>
          <p:cNvPr id="216" name="200px-Circle_packing_(hexagonal).svg.png" descr="200px-Circle_packing_(hexagonal).svg.png"/>
          <p:cNvPicPr>
            <a:picLocks noChangeAspect="1"/>
          </p:cNvPicPr>
          <p:nvPr/>
        </p:nvPicPr>
        <p:blipFill>
          <a:blip r:embed="rId3">
            <a:extLst/>
          </a:blip>
          <a:stretch>
            <a:fillRect/>
          </a:stretch>
        </p:blipFill>
        <p:spPr>
          <a:xfrm>
            <a:off x="8598040" y="5570420"/>
            <a:ext cx="7187920" cy="7187921"/>
          </a:xfrm>
          <a:prstGeom prst="rect">
            <a:avLst/>
          </a:prstGeom>
          <a:ln w="12700">
            <a:miter lim="400000"/>
          </a:ln>
        </p:spPr>
      </p:pic>
      <p:sp>
        <p:nvSpPr>
          <p:cNvPr id="217" name="Kepler, Lagrange, Gauss…"/>
          <p:cNvSpPr txBox="1"/>
          <p:nvPr/>
        </p:nvSpPr>
        <p:spPr>
          <a:xfrm>
            <a:off x="15900948" y="12584755"/>
            <a:ext cx="541642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Kepler, Lagrange, Gauss…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he larger the settlements are in size, the fewer in number they will be, i.e. there are many small villages, but few large cities.…"/>
          <p:cNvSpPr txBox="1"/>
          <p:nvPr/>
        </p:nvSpPr>
        <p:spPr>
          <a:xfrm>
            <a:off x="3864382" y="2555874"/>
            <a:ext cx="16655236" cy="9032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84200" indent="-444500" algn="l" defTabSz="642937">
              <a:buClr>
                <a:srgbClr val="222222"/>
              </a:buClr>
              <a:buSzPct val="100000"/>
              <a:buFont typeface="Helvetica"/>
              <a:buAutoNum type="arabicPeriod" startAt="1"/>
              <a:defRPr sz="4200">
                <a:solidFill>
                  <a:srgbClr val="222222"/>
                </a:solidFill>
                <a:latin typeface="Helvetica"/>
                <a:ea typeface="Helvetica"/>
                <a:cs typeface="Helvetica"/>
                <a:sym typeface="Helvetica"/>
              </a:defRPr>
            </a:pPr>
            <a:r>
              <a:t>The larger the settlements are in size, the fewer in number they will be, i.e. there are many small villages, but few large cities.</a:t>
            </a:r>
          </a:p>
          <a:p>
            <a:pPr algn="l" defTabSz="642937">
              <a:defRPr sz="4200">
                <a:solidFill>
                  <a:srgbClr val="222222"/>
                </a:solidFill>
                <a:latin typeface="Helvetica"/>
                <a:ea typeface="Helvetica"/>
                <a:cs typeface="Helvetica"/>
                <a:sym typeface="Helvetica"/>
              </a:defRPr>
            </a:pPr>
          </a:p>
          <a:p>
            <a:pPr algn="l" defTabSz="642937">
              <a:defRPr sz="4200">
                <a:solidFill>
                  <a:srgbClr val="222222"/>
                </a:solidFill>
                <a:latin typeface="Helvetica"/>
                <a:ea typeface="Helvetica"/>
                <a:cs typeface="Helvetica"/>
                <a:sym typeface="Helvetica"/>
              </a:defRPr>
            </a:pPr>
          </a:p>
          <a:p>
            <a:pPr marL="584200" indent="-444500" algn="l" defTabSz="642937">
              <a:buClr>
                <a:srgbClr val="222222"/>
              </a:buClr>
              <a:buSzPct val="100000"/>
              <a:buFont typeface="Helvetica"/>
              <a:buAutoNum type="arabicPeriod" startAt="2"/>
              <a:defRPr sz="4200">
                <a:solidFill>
                  <a:srgbClr val="222222"/>
                </a:solidFill>
                <a:latin typeface="Helvetica"/>
                <a:ea typeface="Helvetica"/>
                <a:cs typeface="Helvetica"/>
                <a:sym typeface="Helvetica"/>
              </a:defRPr>
            </a:pPr>
            <a:r>
              <a:t> The larger the settlements grow in size, the greater the distance between them, i.e. villages are usually found close together, while cities are spaced much further apart.</a:t>
            </a:r>
          </a:p>
          <a:p>
            <a:pPr algn="l" defTabSz="642937">
              <a:defRPr sz="4200">
                <a:solidFill>
                  <a:srgbClr val="222222"/>
                </a:solidFill>
                <a:latin typeface="Helvetica"/>
                <a:ea typeface="Helvetica"/>
                <a:cs typeface="Helvetica"/>
                <a:sym typeface="Helvetica"/>
              </a:defRPr>
            </a:pPr>
          </a:p>
          <a:p>
            <a:pPr marL="584200" indent="-444500" algn="l" defTabSz="642937">
              <a:buClr>
                <a:srgbClr val="222222"/>
              </a:buClr>
              <a:buSzPct val="100000"/>
              <a:buFont typeface="Helvetica"/>
              <a:buAutoNum type="arabicPeriod" startAt="3"/>
              <a:defRPr sz="4200">
                <a:solidFill>
                  <a:srgbClr val="222222"/>
                </a:solidFill>
                <a:latin typeface="Helvetica"/>
                <a:ea typeface="Helvetica"/>
                <a:cs typeface="Helvetica"/>
                <a:sym typeface="Helvetica"/>
              </a:defRPr>
            </a:pPr>
            <a:r>
              <a:t> A settlement increases in size, the range and number of its functions will increase.</a:t>
            </a:r>
          </a:p>
          <a:p>
            <a:pPr algn="l" defTabSz="642937">
              <a:defRPr sz="4200">
                <a:solidFill>
                  <a:srgbClr val="222222"/>
                </a:solidFill>
                <a:latin typeface="Helvetica"/>
                <a:ea typeface="Helvetica"/>
                <a:cs typeface="Helvetica"/>
                <a:sym typeface="Helvetica"/>
              </a:defRPr>
            </a:pPr>
          </a:p>
          <a:p>
            <a:pPr marL="584200" indent="-444500" algn="l" defTabSz="642937">
              <a:buClr>
                <a:srgbClr val="222222"/>
              </a:buClr>
              <a:buSzPct val="100000"/>
              <a:buFont typeface="Helvetica"/>
              <a:buAutoNum type="arabicPeriod" startAt="4"/>
              <a:defRPr sz="4200">
                <a:solidFill>
                  <a:srgbClr val="222222"/>
                </a:solidFill>
                <a:latin typeface="Helvetica"/>
                <a:ea typeface="Helvetica"/>
                <a:cs typeface="Helvetica"/>
                <a:sym typeface="Helvetica"/>
              </a:defRPr>
            </a:pPr>
            <a:r>
              <a:t> As a settlement increases in size, the number of higher-order services will also increase, i.e. a greater degree of specialization occurs in the services.</a:t>
            </a:r>
          </a:p>
        </p:txBody>
      </p:sp>
      <p:sp>
        <p:nvSpPr>
          <p:cNvPr id="222" name="Central Place Theory"/>
          <p:cNvSpPr txBox="1"/>
          <p:nvPr/>
        </p:nvSpPr>
        <p:spPr>
          <a:xfrm>
            <a:off x="9843985" y="489325"/>
            <a:ext cx="4696030"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Central Place Theory </a:t>
            </a:r>
          </a:p>
        </p:txBody>
      </p:sp>
      <p:sp>
        <p:nvSpPr>
          <p:cNvPr id="223" name="Zipf’s law"/>
          <p:cNvSpPr txBox="1"/>
          <p:nvPr/>
        </p:nvSpPr>
        <p:spPr>
          <a:xfrm>
            <a:off x="18689094" y="4030977"/>
            <a:ext cx="1828547" cy="601725"/>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Zipf’s law</a:t>
            </a:r>
          </a:p>
        </p:txBody>
      </p:sp>
      <p:sp>
        <p:nvSpPr>
          <p:cNvPr id="224" name="Division of Labor"/>
          <p:cNvSpPr txBox="1"/>
          <p:nvPr/>
        </p:nvSpPr>
        <p:spPr>
          <a:xfrm>
            <a:off x="17496752" y="8440906"/>
            <a:ext cx="3127376"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Division of Labor</a:t>
            </a:r>
          </a:p>
        </p:txBody>
      </p:sp>
      <p:sp>
        <p:nvSpPr>
          <p:cNvPr id="225" name="Specialization, Innovation"/>
          <p:cNvSpPr txBox="1"/>
          <p:nvPr/>
        </p:nvSpPr>
        <p:spPr>
          <a:xfrm>
            <a:off x="16073071" y="11190918"/>
            <a:ext cx="4665854"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Specialization, Innovation</a:t>
            </a:r>
          </a:p>
        </p:txBody>
      </p:sp>
      <p:sp>
        <p:nvSpPr>
          <p:cNvPr id="226" name="Urban Hierarchy"/>
          <p:cNvSpPr txBox="1"/>
          <p:nvPr/>
        </p:nvSpPr>
        <p:spPr>
          <a:xfrm>
            <a:off x="17553330" y="6557138"/>
            <a:ext cx="3014219"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Urban Hierarchy</a:t>
            </a:r>
          </a:p>
        </p:txBody>
      </p:sp>
      <p:sp>
        <p:nvSpPr>
          <p:cNvPr id="227" name="hypotheses/principles"/>
          <p:cNvSpPr txBox="1"/>
          <p:nvPr/>
        </p:nvSpPr>
        <p:spPr>
          <a:xfrm>
            <a:off x="9771094" y="1421799"/>
            <a:ext cx="443700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hypotheses/principles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09 Central Place Theory_1.png" descr="09 Central Place Theory_1.png"/>
          <p:cNvPicPr>
            <a:picLocks noChangeAspect="1"/>
          </p:cNvPicPr>
          <p:nvPr/>
        </p:nvPicPr>
        <p:blipFill>
          <a:blip r:embed="rId3">
            <a:extLst/>
          </a:blip>
          <a:stretch>
            <a:fillRect/>
          </a:stretch>
        </p:blipFill>
        <p:spPr>
          <a:xfrm>
            <a:off x="5222673" y="2272183"/>
            <a:ext cx="13938654" cy="9171634"/>
          </a:xfrm>
          <a:prstGeom prst="rect">
            <a:avLst/>
          </a:prstGeom>
          <a:ln w="12700">
            <a:miter lim="400000"/>
          </a:ln>
        </p:spPr>
      </p:pic>
      <p:sp>
        <p:nvSpPr>
          <p:cNvPr id="232" name="Spatial Arrangement of Urban Hierarchy"/>
          <p:cNvSpPr txBox="1"/>
          <p:nvPr/>
        </p:nvSpPr>
        <p:spPr>
          <a:xfrm>
            <a:off x="8606345" y="926215"/>
            <a:ext cx="7171310"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Spatial Arrangement of Urban Hierarchy</a:t>
            </a:r>
          </a:p>
        </p:txBody>
      </p:sp>
      <p:sp>
        <p:nvSpPr>
          <p:cNvPr id="233" name="Nested Hexagonal Lattices of Larger and Larger Cities."/>
          <p:cNvSpPr txBox="1"/>
          <p:nvPr/>
        </p:nvSpPr>
        <p:spPr>
          <a:xfrm>
            <a:off x="6254024" y="12193070"/>
            <a:ext cx="1089429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Nested Hexagonal Lattices of Larger and Larger Cities.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37" name="Earthlights_dmsp_US.jpg" descr="Earthlights_dmsp_US.jpg"/>
          <p:cNvPicPr>
            <a:picLocks noChangeAspect="1"/>
          </p:cNvPicPr>
          <p:nvPr/>
        </p:nvPicPr>
        <p:blipFill>
          <a:blip r:embed="rId3">
            <a:extLst/>
          </a:blip>
          <a:stretch>
            <a:fillRect/>
          </a:stretch>
        </p:blipFill>
        <p:spPr>
          <a:xfrm>
            <a:off x="2437704" y="2528761"/>
            <a:ext cx="19508593" cy="9236369"/>
          </a:xfrm>
          <a:prstGeom prst="rect">
            <a:avLst/>
          </a:prstGeom>
          <a:ln w="12700">
            <a:miter lim="400000"/>
          </a:ln>
        </p:spPr>
      </p:pic>
      <p:sp>
        <p:nvSpPr>
          <p:cNvPr id="238" name="credit: NASA"/>
          <p:cNvSpPr txBox="1"/>
          <p:nvPr/>
        </p:nvSpPr>
        <p:spPr>
          <a:xfrm>
            <a:off x="19126356" y="13022691"/>
            <a:ext cx="1801522" cy="477672"/>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Neue Medium"/>
                <a:ea typeface="Helvetica Neue Medium"/>
                <a:cs typeface="Helvetica Neue Medium"/>
                <a:sym typeface="Helvetica Neue Medium"/>
              </a:defRPr>
            </a:lvl1pPr>
          </a:lstStyle>
          <a:p>
            <a:pPr/>
            <a:r>
              <a:t>credit: NASA</a:t>
            </a:r>
          </a:p>
        </p:txBody>
      </p:sp>
      <p:pic>
        <p:nvPicPr>
          <p:cNvPr id="239" name="Line Line" descr="Line Line"/>
          <p:cNvPicPr>
            <a:picLocks noChangeAspect="0"/>
          </p:cNvPicPr>
          <p:nvPr/>
        </p:nvPicPr>
        <p:blipFill>
          <a:blip r:embed="rId4">
            <a:extLst/>
          </a:blip>
          <a:stretch>
            <a:fillRect/>
          </a:stretch>
        </p:blipFill>
        <p:spPr>
          <a:xfrm rot="21027017">
            <a:off x="5192260" y="7096145"/>
            <a:ext cx="14404600" cy="101601"/>
          </a:xfrm>
          <a:prstGeom prst="rect">
            <a:avLst/>
          </a:prstGeom>
        </p:spPr>
      </p:pic>
      <p:pic>
        <p:nvPicPr>
          <p:cNvPr id="241" name="Line Line" descr="Line Line"/>
          <p:cNvPicPr>
            <a:picLocks noChangeAspect="0"/>
          </p:cNvPicPr>
          <p:nvPr/>
        </p:nvPicPr>
        <p:blipFill>
          <a:blip r:embed="rId5">
            <a:extLst/>
          </a:blip>
          <a:stretch>
            <a:fillRect/>
          </a:stretch>
        </p:blipFill>
        <p:spPr>
          <a:xfrm rot="18900000">
            <a:off x="11365718" y="7070604"/>
            <a:ext cx="4445964" cy="101601"/>
          </a:xfrm>
          <a:prstGeom prst="rect">
            <a:avLst/>
          </a:prstGeom>
        </p:spPr>
      </p:pic>
      <p:sp>
        <p:nvSpPr>
          <p:cNvPr id="243" name="Line"/>
          <p:cNvSpPr/>
          <p:nvPr/>
        </p:nvSpPr>
        <p:spPr>
          <a:xfrm flipV="1">
            <a:off x="15441613" y="7507416"/>
            <a:ext cx="1" cy="87369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4" name="Line"/>
          <p:cNvSpPr/>
          <p:nvPr/>
        </p:nvSpPr>
        <p:spPr>
          <a:xfrm>
            <a:off x="15477332" y="7522108"/>
            <a:ext cx="883410"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5" name="Line"/>
          <p:cNvSpPr/>
          <p:nvPr/>
        </p:nvSpPr>
        <p:spPr>
          <a:xfrm>
            <a:off x="15445219" y="8348720"/>
            <a:ext cx="947632" cy="246405"/>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6" name="Line"/>
          <p:cNvSpPr/>
          <p:nvPr/>
        </p:nvSpPr>
        <p:spPr>
          <a:xfrm>
            <a:off x="16401350" y="7548376"/>
            <a:ext cx="582194" cy="77391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7" name="Line"/>
          <p:cNvSpPr/>
          <p:nvPr/>
        </p:nvSpPr>
        <p:spPr>
          <a:xfrm flipH="1">
            <a:off x="16412805" y="8383397"/>
            <a:ext cx="577142" cy="230629"/>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8" name="Circle"/>
          <p:cNvSpPr/>
          <p:nvPr/>
        </p:nvSpPr>
        <p:spPr>
          <a:xfrm>
            <a:off x="16150718" y="8170046"/>
            <a:ext cx="147491" cy="147492"/>
          </a:xfrm>
          <a:prstGeom prst="ellipse">
            <a:avLst/>
          </a:prstGeom>
          <a:solidFill>
            <a:schemeClr val="accent5">
              <a:hueOff val="-82419"/>
              <a:satOff val="-9513"/>
              <a:lumOff val="-16343"/>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2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2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9" grpId="1"/>
      <p:bldP build="whole" bldLvl="1" animBg="1" rev="0" advAuto="0" spid="243" grpId="5"/>
      <p:bldP build="whole" bldLvl="1" animBg="1" rev="0" advAuto="0" spid="247" grpId="8"/>
      <p:bldP build="whole" bldLvl="1" animBg="1" rev="0" advAuto="0" spid="245" grpId="4"/>
      <p:bldP build="whole" bldLvl="1" animBg="1" rev="0" advAuto="0" spid="244" grpId="6"/>
      <p:bldP build="whole" bldLvl="1" animBg="1" rev="0" advAuto="0" spid="248" grpId="3"/>
      <p:bldP build="whole" bldLvl="1" animBg="1" rev="0" advAuto="0" spid="246" grpId="7"/>
      <p:bldP build="whole" bldLvl="1" animBg="1" rev="0" advAuto="0" spid="241" grpId="2"/>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